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303" r:id="rId27"/>
    <p:sldId id="302" r:id="rId28"/>
    <p:sldId id="304" r:id="rId29"/>
    <p:sldId id="305" r:id="rId30"/>
    <p:sldId id="306" r:id="rId31"/>
    <p:sldId id="307" r:id="rId32"/>
    <p:sldId id="308" r:id="rId33"/>
    <p:sldId id="309" r:id="rId34"/>
    <p:sldId id="310" r:id="rId35"/>
    <p:sldId id="311" r:id="rId36"/>
    <p:sldId id="312" r:id="rId37"/>
    <p:sldId id="313" r:id="rId38"/>
    <p:sldId id="314" r:id="rId39"/>
    <p:sldId id="316" r:id="rId40"/>
    <p:sldId id="283" r:id="rId41"/>
    <p:sldId id="284" r:id="rId42"/>
    <p:sldId id="285" r:id="rId43"/>
    <p:sldId id="286" r:id="rId44"/>
    <p:sldId id="287" r:id="rId45"/>
    <p:sldId id="288" r:id="rId46"/>
    <p:sldId id="289" r:id="rId47"/>
    <p:sldId id="290" r:id="rId48"/>
    <p:sldId id="291" r:id="rId49"/>
    <p:sldId id="292" r:id="rId50"/>
    <p:sldId id="293" r:id="rId51"/>
    <p:sldId id="294" r:id="rId52"/>
    <p:sldId id="295" r:id="rId53"/>
    <p:sldId id="296" r:id="rId54"/>
    <p:sldId id="297" r:id="rId55"/>
    <p:sldId id="298" r:id="rId56"/>
    <p:sldId id="299" r:id="rId57"/>
    <p:sldId id="300" r:id="rId58"/>
    <p:sldId id="301" r:id="rId59"/>
  </p:sldIdLst>
  <p:sldSz cx="9906000" cy="6858000" type="A4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6D9F6"/>
    <a:srgbClr val="87CBF5"/>
    <a:srgbClr val="10AAE0"/>
    <a:srgbClr val="FF7D7D"/>
    <a:srgbClr val="A52A27"/>
    <a:srgbClr val="503E1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80" autoAdjust="0"/>
    <p:restoredTop sz="94514" autoAdjust="0"/>
  </p:normalViewPr>
  <p:slideViewPr>
    <p:cSldViewPr>
      <p:cViewPr>
        <p:scale>
          <a:sx n="110" d="100"/>
          <a:sy n="110" d="100"/>
        </p:scale>
        <p:origin x="1320" y="84"/>
      </p:cViewPr>
      <p:guideLst>
        <p:guide orient="horz" pos="2160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3"/>
    </mc:Choice>
    <mc:Fallback>
      <c:style val="23"/>
    </mc:Fallback>
  </mc:AlternateContent>
  <c:chart>
    <c:autoTitleDeleted val="1"/>
    <c:view3D>
      <c:rotX val="75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9852085620041596E-2"/>
          <c:y val="0.13104515249435145"/>
          <c:w val="0.55679302275216691"/>
          <c:h val="0.82245495468507224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chemeClr val="tx2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3CC0-47FC-9A6A-AF535487BE9C}"/>
              </c:ext>
            </c:extLst>
          </c:dPt>
          <c:dPt>
            <c:idx val="1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3CC0-47FC-9A6A-AF535487BE9C}"/>
              </c:ext>
            </c:extLst>
          </c:dPt>
          <c:dPt>
            <c:idx val="2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5-3CC0-47FC-9A6A-AF535487BE9C}"/>
              </c:ext>
            </c:extLst>
          </c:dPt>
          <c:dPt>
            <c:idx val="3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7-3CC0-47FC-9A6A-AF535487BE9C}"/>
              </c:ext>
            </c:extLst>
          </c:dPt>
          <c:dPt>
            <c:idx val="4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9-3CC0-47FC-9A6A-AF535487BE9C}"/>
              </c:ext>
            </c:extLst>
          </c:dPt>
          <c:dPt>
            <c:idx val="5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B-3CC0-47FC-9A6A-AF535487BE9C}"/>
              </c:ext>
            </c:extLst>
          </c:dPt>
          <c:dPt>
            <c:idx val="6"/>
            <c:bubble3D val="0"/>
            <c:spPr>
              <a:solidFill>
                <a:srgbClr val="C00000"/>
              </a:solidFill>
            </c:spPr>
            <c:extLst>
              <c:ext xmlns:c16="http://schemas.microsoft.com/office/drawing/2014/chart" uri="{C3380CC4-5D6E-409C-BE32-E72D297353CC}">
                <c16:uniqueId val="{0000000D-3CC0-47FC-9A6A-AF535487BE9C}"/>
              </c:ext>
            </c:extLst>
          </c:dPt>
          <c:dPt>
            <c:idx val="7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F-3CC0-47FC-9A6A-AF535487BE9C}"/>
              </c:ext>
            </c:extLst>
          </c:dPt>
          <c:cat>
            <c:strRef>
              <c:f>Лист1!$A$2:$A$8</c:f>
              <c:strCache>
                <c:ptCount val="7"/>
                <c:pt idx="0">
                  <c:v>Ветераны труда и ветераны ВОВ - 9 чел.</c:v>
                </c:pt>
                <c:pt idx="1">
                  <c:v>Инвалиды, дети-инвалиды - 18 чел.</c:v>
                </c:pt>
                <c:pt idx="2">
                  <c:v>Многодетные семьи  - 2 семьи</c:v>
                </c:pt>
                <c:pt idx="3">
                  <c:v>Одинокие пенсионеры - 21 чел.</c:v>
                </c:pt>
                <c:pt idx="4">
                  <c:v>Ликвидатор Чернобыльской аварии - 1 чел.</c:v>
                </c:pt>
                <c:pt idx="5">
                  <c:v>Несовершеннолетный узник - 1 чел.</c:v>
                </c:pt>
                <c:pt idx="6">
                  <c:v>Безработный - 2 чел.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9</c:v>
                </c:pt>
                <c:pt idx="1">
                  <c:v>18</c:v>
                </c:pt>
                <c:pt idx="2">
                  <c:v>2</c:v>
                </c:pt>
                <c:pt idx="3">
                  <c:v>21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3CC0-47FC-9A6A-AF535487BE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0"/>
        <c:txPr>
          <a:bodyPr/>
          <a:lstStyle/>
          <a:p>
            <a:pPr>
              <a:defRPr sz="12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200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200"/>
            </a:pPr>
            <a:endParaRPr lang="ru-RU"/>
          </a:p>
        </c:txPr>
      </c:legendEntry>
      <c:legendEntry>
        <c:idx val="3"/>
        <c:txPr>
          <a:bodyPr/>
          <a:lstStyle/>
          <a:p>
            <a:pPr>
              <a:defRPr sz="1200"/>
            </a:pPr>
            <a:endParaRPr lang="ru-RU"/>
          </a:p>
        </c:txPr>
      </c:legendEntry>
      <c:legendEntry>
        <c:idx val="4"/>
        <c:txPr>
          <a:bodyPr/>
          <a:lstStyle/>
          <a:p>
            <a:pPr>
              <a:defRPr sz="1200"/>
            </a:pPr>
            <a:endParaRPr lang="ru-RU"/>
          </a:p>
        </c:txPr>
      </c:legendEntry>
      <c:legendEntry>
        <c:idx val="5"/>
        <c:txPr>
          <a:bodyPr/>
          <a:lstStyle/>
          <a:p>
            <a:pPr>
              <a:defRPr sz="1200"/>
            </a:pPr>
            <a:endParaRPr lang="ru-RU"/>
          </a:p>
        </c:txPr>
      </c:legendEntry>
      <c:legendEntry>
        <c:idx val="6"/>
        <c:txPr>
          <a:bodyPr/>
          <a:lstStyle/>
          <a:p>
            <a:pPr>
              <a:defRPr sz="1200"/>
            </a:pPr>
            <a:endParaRPr lang="ru-RU"/>
          </a:p>
        </c:txPr>
      </c:legendEntry>
      <c:layout>
        <c:manualLayout>
          <c:xMode val="edge"/>
          <c:yMode val="edge"/>
          <c:x val="0.54213840699287918"/>
          <c:y val="2.5137347984752579E-2"/>
          <c:w val="0.42698596628276952"/>
          <c:h val="0.97486265201524747"/>
        </c:manualLayout>
      </c:layout>
      <c:overlay val="0"/>
      <c:txPr>
        <a:bodyPr/>
        <a:lstStyle/>
        <a:p>
          <a:pPr>
            <a:defRPr sz="120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400" b="1" i="1" u="none" strike="noStrike" baseline="0" dirty="0" smtClean="0">
                <a:solidFill>
                  <a:srgbClr val="0070C0"/>
                </a:solidFill>
                <a:effectLst/>
              </a:rPr>
              <a:t>За отчетный период времени проведено 24 заседания комиссии. </a:t>
            </a:r>
          </a:p>
          <a:p>
            <a:pPr>
              <a:defRPr/>
            </a:pPr>
            <a:r>
              <a:rPr lang="ru-RU" sz="1400" i="1" dirty="0" smtClean="0">
                <a:solidFill>
                  <a:srgbClr val="0070C0"/>
                </a:solidFill>
              </a:rPr>
              <a:t>Всего </a:t>
            </a:r>
            <a:r>
              <a:rPr lang="ru-RU" sz="1400" i="1" dirty="0">
                <a:solidFill>
                  <a:srgbClr val="0070C0"/>
                </a:solidFill>
              </a:rPr>
              <a:t>рассмотрено 319 вопросов</a:t>
            </a:r>
          </a:p>
        </c:rich>
      </c:tx>
      <c:layout/>
      <c:overlay val="0"/>
    </c:title>
    <c:autoTitleDeleted val="0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рассмотрено 307 вопросов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60FC-4AA5-B56A-DC51CD1FEB34}"/>
              </c:ext>
            </c:extLst>
          </c:dPt>
          <c:cat>
            <c:strRef>
              <c:f>Лист1!$A$2:$A$4</c:f>
              <c:strCache>
                <c:ptCount val="3"/>
                <c:pt idx="0">
                  <c:v>воспитательно-профилактическая работа</c:v>
                </c:pt>
                <c:pt idx="1">
                  <c:v>отчеты должностных лиц</c:v>
                </c:pt>
                <c:pt idx="2">
                  <c:v>иные вопросы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152</c:v>
                </c:pt>
                <c:pt idx="1">
                  <c:v>21</c:v>
                </c:pt>
                <c:pt idx="2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0FC-4AA5-B56A-DC51CD1FEB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egendEntry>
        <c:idx val="0"/>
        <c:txPr>
          <a:bodyPr/>
          <a:lstStyle/>
          <a:p>
            <a:pPr>
              <a:defRPr sz="11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100"/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100"/>
            </a:pPr>
            <a:endParaRPr lang="ru-RU"/>
          </a:p>
        </c:txPr>
      </c:legendEntry>
      <c:layout>
        <c:manualLayout>
          <c:xMode val="edge"/>
          <c:yMode val="edge"/>
          <c:x val="0.59500951598561691"/>
          <c:y val="0.39794973321347471"/>
          <c:w val="0.33851584552009589"/>
          <c:h val="0.5420688674174543"/>
        </c:manualLayout>
      </c:layout>
      <c:overlay val="0"/>
      <c:txPr>
        <a:bodyPr/>
        <a:lstStyle/>
        <a:p>
          <a:pPr>
            <a:defRPr sz="1100"/>
          </a:pPr>
          <a:endParaRPr lang="ru-RU"/>
        </a:p>
      </c:txPr>
    </c:legend>
    <c:plotVisOnly val="1"/>
    <c:dispBlanksAs val="gap"/>
    <c:showDLblsOverMax val="0"/>
  </c:chart>
  <c:spPr>
    <a:solidFill>
      <a:schemeClr val="bg1">
        <a:lumMod val="95000"/>
      </a:schemeClr>
    </a:solidFill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400" b="1" i="1" u="none" strike="noStrike" baseline="0" dirty="0" smtClean="0">
                <a:solidFill>
                  <a:srgbClr val="0070C0"/>
                </a:solidFill>
                <a:effectLst/>
              </a:rPr>
              <a:t>Рассмотрено 97 вопросов юрисдикции</a:t>
            </a:r>
            <a:endParaRPr lang="ru-RU" sz="1400" i="1" dirty="0">
              <a:solidFill>
                <a:srgbClr val="0070C0"/>
              </a:solidFill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7.124129765443632E-2"/>
          <c:y val="0.26219637886572289"/>
          <c:w val="0.40633337187015661"/>
          <c:h val="0.65204477798659699"/>
        </c:manualLayout>
      </c:layout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 рассмотрено 307 вопросов</c:v>
                </c:pt>
              </c:strCache>
            </c:strRef>
          </c:tx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0-18E2-4702-907D-D2DA791E1928}"/>
              </c:ext>
            </c:extLst>
          </c:dPt>
          <c:cat>
            <c:strRef>
              <c:f>Лист1!$A$2:$A$3</c:f>
              <c:strCache>
                <c:ptCount val="2"/>
                <c:pt idx="0">
                  <c:v>в отношении законных представителей</c:v>
                </c:pt>
                <c:pt idx="1">
                  <c:v>в отношении несовершеннолетних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49</c:v>
                </c:pt>
                <c:pt idx="1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8E2-4702-907D-D2DA791E192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r"/>
      <c:legendEntry>
        <c:idx val="0"/>
        <c:txPr>
          <a:bodyPr/>
          <a:lstStyle/>
          <a:p>
            <a:pPr>
              <a:defRPr sz="1100"/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100"/>
            </a:pPr>
            <a:endParaRPr lang="ru-RU"/>
          </a:p>
        </c:txPr>
      </c:legendEntry>
      <c:layout>
        <c:manualLayout>
          <c:xMode val="edge"/>
          <c:yMode val="edge"/>
          <c:x val="0.48518374858356195"/>
          <c:y val="0.19470616560779877"/>
          <c:w val="0.43836934032347685"/>
          <c:h val="0.29450247587378464"/>
        </c:manualLayout>
      </c:layout>
      <c:overlay val="0"/>
      <c:txPr>
        <a:bodyPr/>
        <a:lstStyle/>
        <a:p>
          <a:pPr>
            <a:defRPr sz="1100"/>
          </a:pPr>
          <a:endParaRPr lang="ru-RU"/>
        </a:p>
      </c:txPr>
    </c:legend>
    <c:plotVisOnly val="1"/>
    <c:dispBlanksAs val="gap"/>
    <c:showDLblsOverMax val="0"/>
  </c:chart>
  <c:spPr>
    <a:solidFill>
      <a:schemeClr val="bg1">
        <a:lumMod val="95000"/>
      </a:schemeClr>
    </a:solidFill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/>
              <a:t>Тематическая структура обращений граждан</a:t>
            </a:r>
          </a:p>
        </c:rich>
      </c:tx>
      <c:layout/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Тематическая структура обращений граждан</c:v>
                </c:pt>
              </c:strCache>
            </c:strRef>
          </c:tx>
          <c:invertIfNegative val="0"/>
          <c:cat>
            <c:strRef>
              <c:f>Лист1!$A$2:$A$10</c:f>
              <c:strCache>
                <c:ptCount val="9"/>
                <c:pt idx="0">
                  <c:v>вопросы жилищно-коммунального хозяйства </c:v>
                </c:pt>
                <c:pt idx="1">
                  <c:v>благоустройство территорий</c:v>
                </c:pt>
                <c:pt idx="2">
                  <c:v>техническое содержание и текущий ремонт общего имущества в МКД</c:v>
                </c:pt>
                <c:pt idx="3">
                  <c:v>управление МКД</c:v>
                </c:pt>
                <c:pt idx="4">
                  <c:v>оплата жилищно-коммунальных услуг </c:v>
                </c:pt>
                <c:pt idx="5">
                  <c:v>транспортное обеспечение</c:v>
                </c:pt>
                <c:pt idx="6">
                  <c:v>разное по вопросам ЖКХ</c:v>
                </c:pt>
                <c:pt idx="7">
                  <c:v>архитектура и землепользование</c:v>
                </c:pt>
                <c:pt idx="8">
                  <c:v>социальная сфера</c:v>
                </c:pt>
              </c:strCache>
            </c:strRef>
          </c:cat>
          <c:val>
            <c:numRef>
              <c:f>Лист1!$B$2:$B$10</c:f>
              <c:numCache>
                <c:formatCode>General</c:formatCode>
                <c:ptCount val="9"/>
                <c:pt idx="0">
                  <c:v>2282</c:v>
                </c:pt>
                <c:pt idx="1">
                  <c:v>672</c:v>
                </c:pt>
                <c:pt idx="2">
                  <c:v>477</c:v>
                </c:pt>
                <c:pt idx="3">
                  <c:v>100</c:v>
                </c:pt>
                <c:pt idx="4">
                  <c:v>95</c:v>
                </c:pt>
                <c:pt idx="5">
                  <c:v>167</c:v>
                </c:pt>
                <c:pt idx="6">
                  <c:v>105</c:v>
                </c:pt>
                <c:pt idx="7">
                  <c:v>167</c:v>
                </c:pt>
                <c:pt idx="8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E8A-4DAF-926A-9E4AD0EB85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4618240"/>
        <c:axId val="124619776"/>
      </c:barChart>
      <c:catAx>
        <c:axId val="124618240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050"/>
            </a:pPr>
            <a:endParaRPr lang="ru-RU"/>
          </a:p>
        </c:txPr>
        <c:crossAx val="124619776"/>
        <c:crosses val="autoZero"/>
        <c:auto val="1"/>
        <c:lblAlgn val="r"/>
        <c:lblOffset val="100"/>
        <c:noMultiLvlLbl val="0"/>
      </c:catAx>
      <c:valAx>
        <c:axId val="124619776"/>
        <c:scaling>
          <c:orientation val="minMax"/>
        </c:scaling>
        <c:delete val="1"/>
        <c:axPos val="b"/>
        <c:majorGridlines/>
        <c:numFmt formatCode="General" sourceLinked="1"/>
        <c:majorTickMark val="out"/>
        <c:minorTickMark val="none"/>
        <c:tickLblPos val="nextTo"/>
        <c:crossAx val="124618240"/>
        <c:crosses val="autoZero"/>
        <c:crossBetween val="between"/>
      </c:valAx>
    </c:plotArea>
    <c:plotVisOnly val="1"/>
    <c:dispBlanksAs val="gap"/>
    <c:showDLblsOverMax val="0"/>
  </c:chart>
  <c:spPr>
    <a:effectLst>
      <a:outerShdw blurRad="50800" dist="38100" dir="2700000" algn="tl" rotWithShape="0">
        <a:prstClr val="black">
          <a:alpha val="40000"/>
        </a:prstClr>
      </a:outerShdw>
    </a:effectLst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0.52725</cdr:x>
      <cdr:y>0.5092</cdr:y>
    </cdr:from>
    <cdr:to>
      <cdr:x>1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212935" y="1310196"/>
          <a:ext cx="1984213" cy="126283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900" i="1" dirty="0">
              <a:latin typeface="+mn-lt"/>
              <a:ea typeface="+mn-ea"/>
              <a:cs typeface="+mn-cs"/>
            </a:rPr>
            <a:t>Привлечено к административной ответственности – 23 несовершеннолетних: назначено наказание в виде предупреждения -1; в виде штрафа 22). Законных представителей привлечено к административной ответственности в виде штрафа -7, в виде предупреждения -14.</a:t>
          </a:r>
          <a:endParaRPr lang="ru-RU" sz="900" dirty="0">
            <a:latin typeface="+mn-lt"/>
            <a:ea typeface="+mn-ea"/>
            <a:cs typeface="+mn-cs"/>
          </a:endParaRPr>
        </a:p>
        <a:p xmlns:a="http://schemas.openxmlformats.org/drawingml/2006/main">
          <a:endParaRPr lang="ru-RU" sz="900" dirty="0">
            <a:solidFill>
              <a:schemeClr val="tx1"/>
            </a:solidFill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7777009-51F4-408A-A8A6-BBEE40CF623A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52500" y="685800"/>
            <a:ext cx="4953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844A6AD-AC24-4C36-8A8D-0A854A6502E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710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42950" y="2130426"/>
            <a:ext cx="84201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B8A3B-834D-4F86-B0BA-557DED544EE6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1D76E-23F5-426C-97AD-4C79625B6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36402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B8A3B-834D-4F86-B0BA-557DED544EE6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1D76E-23F5-426C-97AD-4C79625B6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48709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82506" y="4406901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82506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B8A3B-834D-4F86-B0BA-557DED544EE6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1D76E-23F5-426C-97AD-4C79625B6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49449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536575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448300" y="1600201"/>
            <a:ext cx="4746625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B8A3B-834D-4F86-B0BA-557DED544EE6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1D76E-23F5-426C-97AD-4C79625B6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02831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87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32111" y="1535113"/>
            <a:ext cx="437859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32111" y="2174875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B8A3B-834D-4F86-B0BA-557DED544EE6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1D76E-23F5-426C-97AD-4C79625B6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1224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B8A3B-834D-4F86-B0BA-557DED544EE6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1D76E-23F5-426C-97AD-4C79625B6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0274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B8A3B-834D-4F86-B0BA-557DED544EE6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1D76E-23F5-426C-97AD-4C79625B6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15043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006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72971" y="273051"/>
            <a:ext cx="5537729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95300" y="1435101"/>
            <a:ext cx="3259006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B8A3B-834D-4F86-B0BA-557DED544EE6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1D76E-23F5-426C-97AD-4C79625B6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2933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1645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941645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941645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B8A3B-834D-4F86-B0BA-557DED544EE6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1D76E-23F5-426C-97AD-4C79625B6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8645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B8A3B-834D-4F86-B0BA-557DED544EE6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1D76E-23F5-426C-97AD-4C79625B6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2380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780337" y="274639"/>
            <a:ext cx="2414588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6575" y="274639"/>
            <a:ext cx="7078663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B8A3B-834D-4F86-B0BA-557DED544EE6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81D76E-23F5-426C-97AD-4C79625B6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7938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95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AB8A3B-834D-4F86-B0BA-557DED544EE6}" type="datetimeFigureOut">
              <a:rPr lang="ru-RU" smtClean="0"/>
              <a:t>07.02.2022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384550" y="6356351"/>
            <a:ext cx="31369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7099300" y="6356351"/>
            <a:ext cx="231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81D76E-23F5-426C-97AD-4C79625B6D6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4765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image" Target="../media/image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eg"/><Relationship Id="rId3" Type="http://schemas.openxmlformats.org/officeDocument/2006/relationships/image" Target="../media/image17.jpeg"/><Relationship Id="rId7" Type="http://schemas.openxmlformats.org/officeDocument/2006/relationships/image" Target="../media/image2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10" Type="http://schemas.openxmlformats.org/officeDocument/2006/relationships/image" Target="../media/image3.png"/><Relationship Id="rId4" Type="http://schemas.openxmlformats.org/officeDocument/2006/relationships/image" Target="../media/image18.jpeg"/><Relationship Id="rId9" Type="http://schemas.openxmlformats.org/officeDocument/2006/relationships/image" Target="../media/image23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jpeg"/><Relationship Id="rId11" Type="http://schemas.openxmlformats.org/officeDocument/2006/relationships/image" Target="../media/image3.png"/><Relationship Id="rId5" Type="http://schemas.openxmlformats.org/officeDocument/2006/relationships/image" Target="../media/image26.jpeg"/><Relationship Id="rId10" Type="http://schemas.openxmlformats.org/officeDocument/2006/relationships/image" Target="../media/image31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13" Type="http://schemas.openxmlformats.org/officeDocument/2006/relationships/image" Target="../media/image41.jpeg"/><Relationship Id="rId3" Type="http://schemas.openxmlformats.org/officeDocument/2006/relationships/image" Target="../media/image32.png"/><Relationship Id="rId7" Type="http://schemas.openxmlformats.org/officeDocument/2006/relationships/image" Target="../media/image36.jpeg"/><Relationship Id="rId12" Type="http://schemas.openxmlformats.org/officeDocument/2006/relationships/image" Target="../media/image4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11" Type="http://schemas.openxmlformats.org/officeDocument/2006/relationships/image" Target="../media/image3.png"/><Relationship Id="rId5" Type="http://schemas.openxmlformats.org/officeDocument/2006/relationships/image" Target="../media/image34.png"/><Relationship Id="rId15" Type="http://schemas.openxmlformats.org/officeDocument/2006/relationships/image" Target="../media/image43.jpeg"/><Relationship Id="rId10" Type="http://schemas.openxmlformats.org/officeDocument/2006/relationships/image" Target="../media/image39.jpeg"/><Relationship Id="rId4" Type="http://schemas.openxmlformats.org/officeDocument/2006/relationships/image" Target="../media/image33.png"/><Relationship Id="rId9" Type="http://schemas.openxmlformats.org/officeDocument/2006/relationships/image" Target="../media/image38.jpeg"/><Relationship Id="rId14" Type="http://schemas.openxmlformats.org/officeDocument/2006/relationships/image" Target="../media/image4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4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50.jpeg"/><Relationship Id="rId4" Type="http://schemas.openxmlformats.org/officeDocument/2006/relationships/image" Target="../media/image4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jpeg"/><Relationship Id="rId3" Type="http://schemas.openxmlformats.org/officeDocument/2006/relationships/image" Target="../media/image51.jpeg"/><Relationship Id="rId7" Type="http://schemas.openxmlformats.org/officeDocument/2006/relationships/image" Target="../media/image5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4.jpeg"/><Relationship Id="rId5" Type="http://schemas.openxmlformats.org/officeDocument/2006/relationships/image" Target="../media/image53.jpg"/><Relationship Id="rId4" Type="http://schemas.openxmlformats.org/officeDocument/2006/relationships/image" Target="../media/image52.png"/><Relationship Id="rId9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5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65.png"/><Relationship Id="rId4" Type="http://schemas.openxmlformats.org/officeDocument/2006/relationships/image" Target="../media/image64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5.png"/><Relationship Id="rId7" Type="http://schemas.openxmlformats.org/officeDocument/2006/relationships/image" Target="../media/image6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jpe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71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77.jpeg"/><Relationship Id="rId4" Type="http://schemas.openxmlformats.org/officeDocument/2006/relationships/image" Target="../media/image7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8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4" Type="http://schemas.openxmlformats.org/officeDocument/2006/relationships/image" Target="../media/image9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99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8.png"/><Relationship Id="rId4" Type="http://schemas.openxmlformats.org/officeDocument/2006/relationships/image" Target="../media/image9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101.png"/><Relationship Id="rId4" Type="http://schemas.openxmlformats.org/officeDocument/2006/relationships/image" Target="../media/image10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103.png"/><Relationship Id="rId4" Type="http://schemas.openxmlformats.org/officeDocument/2006/relationships/image" Target="../media/image102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3.png"/><Relationship Id="rId7" Type="http://schemas.openxmlformats.org/officeDocument/2006/relationships/image" Target="../media/image9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3.png"/><Relationship Id="rId7" Type="http://schemas.openxmlformats.org/officeDocument/2006/relationships/image" Target="../media/image9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3.png"/><Relationship Id="rId7" Type="http://schemas.openxmlformats.org/officeDocument/2006/relationships/image" Target="../media/image9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4.png"/><Relationship Id="rId5" Type="http://schemas.openxmlformats.org/officeDocument/2006/relationships/image" Target="../media/image113.png"/><Relationship Id="rId4" Type="http://schemas.openxmlformats.org/officeDocument/2006/relationships/image" Target="../media/image112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8.png"/><Relationship Id="rId3" Type="http://schemas.openxmlformats.org/officeDocument/2006/relationships/image" Target="../media/image3.png"/><Relationship Id="rId7" Type="http://schemas.openxmlformats.org/officeDocument/2006/relationships/image" Target="../media/image9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3.jpeg"/><Relationship Id="rId3" Type="http://schemas.openxmlformats.org/officeDocument/2006/relationships/image" Target="../media/image118.jpeg"/><Relationship Id="rId7" Type="http://schemas.openxmlformats.org/officeDocument/2006/relationships/image" Target="../media/image12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1.jpeg"/><Relationship Id="rId11" Type="http://schemas.openxmlformats.org/officeDocument/2006/relationships/image" Target="../media/image3.png"/><Relationship Id="rId5" Type="http://schemas.openxmlformats.org/officeDocument/2006/relationships/image" Target="../media/image120.jpeg"/><Relationship Id="rId10" Type="http://schemas.openxmlformats.org/officeDocument/2006/relationships/image" Target="../media/image125.jpeg"/><Relationship Id="rId4" Type="http://schemas.openxmlformats.org/officeDocument/2006/relationships/image" Target="../media/image119.jpeg"/><Relationship Id="rId9" Type="http://schemas.openxmlformats.org/officeDocument/2006/relationships/image" Target="../media/image124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1.jpeg"/><Relationship Id="rId3" Type="http://schemas.openxmlformats.org/officeDocument/2006/relationships/image" Target="../media/image126.jpeg"/><Relationship Id="rId7" Type="http://schemas.openxmlformats.org/officeDocument/2006/relationships/image" Target="../media/image130.jpeg"/><Relationship Id="rId12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9.jpeg"/><Relationship Id="rId11" Type="http://schemas.openxmlformats.org/officeDocument/2006/relationships/image" Target="../media/image134.jpeg"/><Relationship Id="rId5" Type="http://schemas.openxmlformats.org/officeDocument/2006/relationships/image" Target="../media/image128.jpeg"/><Relationship Id="rId10" Type="http://schemas.openxmlformats.org/officeDocument/2006/relationships/image" Target="../media/image133.jpeg"/><Relationship Id="rId4" Type="http://schemas.openxmlformats.org/officeDocument/2006/relationships/image" Target="../media/image127.jpeg"/><Relationship Id="rId9" Type="http://schemas.openxmlformats.org/officeDocument/2006/relationships/image" Target="../media/image132.jpe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7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8.jpeg"/><Relationship Id="rId5" Type="http://schemas.openxmlformats.org/officeDocument/2006/relationships/image" Target="../media/image137.jpeg"/><Relationship Id="rId4" Type="http://schemas.openxmlformats.org/officeDocument/2006/relationships/image" Target="../media/image136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9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chart" Target="../charts/chart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2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45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7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chart" Target="../charts/chart4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71400"/>
            <a:ext cx="9943201" cy="702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3084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47" y="10782"/>
            <a:ext cx="9948399" cy="6847217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8504" y="908720"/>
            <a:ext cx="8915400" cy="360040"/>
          </a:xfrm>
        </p:spPr>
        <p:txBody>
          <a:bodyPr anchor="t">
            <a:no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  <a:latin typeface="AvantGarde" pitchFamily="2" charset="0"/>
                <a:ea typeface="Lato Medium" panose="020F0502020204030203" pitchFamily="34" charset="0"/>
                <a:cs typeface="Lato Medium" panose="020F0502020204030203" pitchFamily="34" charset="0"/>
              </a:rPr>
              <a:t>Общие характеристики Даниловского района</a:t>
            </a:r>
            <a:br>
              <a:rPr lang="ru-RU" sz="2000" b="1" dirty="0" smtClean="0">
                <a:solidFill>
                  <a:srgbClr val="0070C0"/>
                </a:solidFill>
                <a:latin typeface="AvantGarde" pitchFamily="2" charset="0"/>
                <a:ea typeface="Lato Medium" panose="020F0502020204030203" pitchFamily="34" charset="0"/>
                <a:cs typeface="Lato Medium" panose="020F0502020204030203" pitchFamily="34" charset="0"/>
              </a:rPr>
            </a:br>
            <a:endParaRPr lang="ru-RU" sz="2000" dirty="0">
              <a:solidFill>
                <a:srgbClr val="0070C0"/>
              </a:solidFill>
              <a:latin typeface="AvantGarde" pitchFamily="2" charset="0"/>
            </a:endParaRPr>
          </a:p>
        </p:txBody>
      </p:sp>
      <p:pic>
        <p:nvPicPr>
          <p:cNvPr id="5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41432" y="476672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632519" y="1405225"/>
            <a:ext cx="807291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i="1" dirty="0" err="1">
                <a:solidFill>
                  <a:srgbClr val="0070C0"/>
                </a:solidFill>
              </a:rPr>
              <a:t>Даниловский</a:t>
            </a:r>
            <a:r>
              <a:rPr lang="ru-RU" sz="1200" i="1" dirty="0">
                <a:solidFill>
                  <a:srgbClr val="0070C0"/>
                </a:solidFill>
              </a:rPr>
              <a:t> район – один из крупнейших районов города Москвы, расположенный </a:t>
            </a:r>
            <a:endParaRPr lang="ru-RU" sz="1200" i="1" dirty="0" smtClean="0">
              <a:solidFill>
                <a:srgbClr val="0070C0"/>
              </a:solidFill>
            </a:endParaRPr>
          </a:p>
          <a:p>
            <a:pPr algn="ctr"/>
            <a:r>
              <a:rPr lang="ru-RU" sz="1200" i="1" dirty="0" smtClean="0">
                <a:solidFill>
                  <a:srgbClr val="0070C0"/>
                </a:solidFill>
              </a:rPr>
              <a:t>в </a:t>
            </a:r>
            <a:r>
              <a:rPr lang="ru-RU" sz="1200" i="1" dirty="0">
                <a:solidFill>
                  <a:srgbClr val="0070C0"/>
                </a:solidFill>
              </a:rPr>
              <a:t>Южном административном округе, исторически сложившийся  из трех районов (округов</a:t>
            </a:r>
            <a:r>
              <a:rPr lang="ru-RU" sz="1200" i="1" dirty="0" smtClean="0">
                <a:solidFill>
                  <a:srgbClr val="0070C0"/>
                </a:solidFill>
              </a:rPr>
              <a:t>)</a:t>
            </a:r>
          </a:p>
          <a:p>
            <a:pPr algn="ctr"/>
            <a:r>
              <a:rPr lang="ru-RU" sz="1200" i="1" dirty="0" smtClean="0">
                <a:solidFill>
                  <a:srgbClr val="0070C0"/>
                </a:solidFill>
              </a:rPr>
              <a:t> </a:t>
            </a:r>
            <a:r>
              <a:rPr lang="ru-RU" sz="1200" i="1" dirty="0">
                <a:solidFill>
                  <a:srgbClr val="0070C0"/>
                </a:solidFill>
              </a:rPr>
              <a:t>города Москвы - Даниловского, </a:t>
            </a:r>
            <a:r>
              <a:rPr lang="ru-RU" sz="1200" i="1" dirty="0" err="1">
                <a:solidFill>
                  <a:srgbClr val="0070C0"/>
                </a:solidFill>
              </a:rPr>
              <a:t>Симоновского</a:t>
            </a:r>
            <a:r>
              <a:rPr lang="ru-RU" sz="1200" i="1" dirty="0">
                <a:solidFill>
                  <a:srgbClr val="0070C0"/>
                </a:solidFill>
              </a:rPr>
              <a:t> и Павелецкого, с расширением границ путем присоединения ТЕОС ЗИЛ</a:t>
            </a:r>
            <a:r>
              <a:rPr lang="ru-RU" sz="1200" i="1" dirty="0" smtClean="0">
                <a:solidFill>
                  <a:srgbClr val="0070C0"/>
                </a:solidFill>
              </a:rPr>
              <a:t>.</a:t>
            </a:r>
          </a:p>
          <a:p>
            <a:pPr algn="ctr"/>
            <a:r>
              <a:rPr lang="ru-RU" sz="1200" i="1" dirty="0" smtClean="0"/>
              <a:t> </a:t>
            </a:r>
            <a:endParaRPr lang="ru-RU" sz="1200" dirty="0"/>
          </a:p>
          <a:p>
            <a:pPr algn="ctr"/>
            <a:r>
              <a:rPr lang="ru-RU" sz="1200" dirty="0" smtClean="0">
                <a:latin typeface="AvantGarde" pitchFamily="2" charset="0"/>
              </a:rPr>
              <a:t>. 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8316" y="2389331"/>
            <a:ext cx="4853781" cy="333346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2480504" y="3649416"/>
            <a:ext cx="136815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00" dirty="0" smtClean="0">
                <a:solidFill>
                  <a:schemeClr val="tx2"/>
                </a:solidFill>
                <a:latin typeface="Century Gothic" panose="020B0502020202020204" pitchFamily="34" charset="0"/>
              </a:rPr>
              <a:t>Общая площадь </a:t>
            </a:r>
          </a:p>
          <a:p>
            <a:pPr algn="ctr"/>
            <a:r>
              <a:rPr lang="ru-RU" sz="700" dirty="0" smtClean="0">
                <a:solidFill>
                  <a:schemeClr val="tx2"/>
                </a:solidFill>
                <a:latin typeface="Century Gothic" panose="020B0502020202020204" pitchFamily="34" charset="0"/>
              </a:rPr>
              <a:t>территории  района – </a:t>
            </a:r>
          </a:p>
          <a:p>
            <a:pPr algn="ctr"/>
            <a:r>
              <a:rPr lang="ru-RU" sz="7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12,6 </a:t>
            </a:r>
            <a:r>
              <a:rPr lang="ru-RU" sz="700" b="1" dirty="0" err="1" smtClean="0">
                <a:solidFill>
                  <a:srgbClr val="C00000"/>
                </a:solidFill>
                <a:latin typeface="Century Gothic" panose="020B0502020202020204" pitchFamily="34" charset="0"/>
              </a:rPr>
              <a:t>кв.км</a:t>
            </a:r>
            <a:r>
              <a:rPr lang="ru-RU" sz="7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, </a:t>
            </a:r>
          </a:p>
          <a:p>
            <a:pPr algn="ctr"/>
            <a:r>
              <a:rPr lang="ru-RU" sz="7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106  улиц</a:t>
            </a:r>
            <a:r>
              <a:rPr lang="ru-RU" sz="700" b="1" dirty="0" smtClean="0">
                <a:solidFill>
                  <a:schemeClr val="tx2"/>
                </a:solidFill>
                <a:latin typeface="Century Gothic" panose="020B0502020202020204" pitchFamily="34" charset="0"/>
              </a:rPr>
              <a:t>,   </a:t>
            </a:r>
          </a:p>
          <a:p>
            <a:pPr algn="ctr"/>
            <a:r>
              <a:rPr lang="ru-RU" sz="700" dirty="0" smtClean="0">
                <a:solidFill>
                  <a:schemeClr val="tx2"/>
                </a:solidFill>
                <a:latin typeface="Century Gothic" panose="020B0502020202020204" pitchFamily="34" charset="0"/>
              </a:rPr>
              <a:t>располагающихся на </a:t>
            </a:r>
          </a:p>
          <a:p>
            <a:pPr algn="ctr"/>
            <a:r>
              <a:rPr lang="ru-RU" sz="700" dirty="0" smtClean="0">
                <a:solidFill>
                  <a:schemeClr val="tx2"/>
                </a:solidFill>
                <a:latin typeface="Century Gothic" panose="020B0502020202020204" pitchFamily="34" charset="0"/>
              </a:rPr>
              <a:t>обоих берегах Москва - реки</a:t>
            </a:r>
          </a:p>
          <a:p>
            <a:endParaRPr lang="ru-RU" sz="1100" dirty="0"/>
          </a:p>
        </p:txBody>
      </p:sp>
      <p:pic>
        <p:nvPicPr>
          <p:cNvPr id="1028" name="Picture 4" descr="C:\Users\Admin\Downloads\pngwing.com (10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240" y="3217369"/>
            <a:ext cx="607639" cy="60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788316" y="2929337"/>
            <a:ext cx="2275474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Tx/>
              <a:buChar char="-"/>
            </a:pPr>
            <a:r>
              <a:rPr lang="ru-RU" sz="800" dirty="0" err="1" smtClean="0">
                <a:latin typeface="Century Gothic" panose="020B0502020202020204" pitchFamily="34" charset="0"/>
              </a:rPr>
              <a:t>вылетные</a:t>
            </a:r>
            <a:r>
              <a:rPr lang="ru-RU" sz="800" dirty="0" smtClean="0">
                <a:latin typeface="Century Gothic" panose="020B0502020202020204" pitchFamily="34" charset="0"/>
              </a:rPr>
              <a:t> </a:t>
            </a:r>
            <a:r>
              <a:rPr lang="ru-RU" sz="800" dirty="0">
                <a:latin typeface="Century Gothic" panose="020B0502020202020204" pitchFamily="34" charset="0"/>
              </a:rPr>
              <a:t>магистрали – ул. Большая Тульская,  улицы </a:t>
            </a:r>
            <a:r>
              <a:rPr lang="ru-RU" sz="800" dirty="0" err="1">
                <a:latin typeface="Century Gothic" panose="020B0502020202020204" pitchFamily="34" charset="0"/>
              </a:rPr>
              <a:t>Люсиновская</a:t>
            </a:r>
            <a:r>
              <a:rPr lang="ru-RU" sz="800" dirty="0">
                <a:latin typeface="Century Gothic" panose="020B0502020202020204" pitchFamily="34" charset="0"/>
              </a:rPr>
              <a:t>, улица Мытная и улица Шаболовка</a:t>
            </a:r>
            <a:r>
              <a:rPr lang="ru-RU" sz="800" dirty="0" smtClean="0">
                <a:latin typeface="Century Gothic" panose="020B0502020202020204" pitchFamily="34" charset="0"/>
              </a:rPr>
              <a:t>;</a:t>
            </a:r>
          </a:p>
          <a:p>
            <a:pPr marL="171450" indent="-171450">
              <a:buFontTx/>
              <a:buChar char="-"/>
            </a:pPr>
            <a:r>
              <a:rPr lang="ru-RU" sz="800" dirty="0" smtClean="0">
                <a:latin typeface="Century Gothic" panose="020B0502020202020204" pitchFamily="34" charset="0"/>
              </a:rPr>
              <a:t>магистрали  </a:t>
            </a:r>
            <a:r>
              <a:rPr lang="ru-RU" sz="800" dirty="0">
                <a:latin typeface="Century Gothic" panose="020B0502020202020204" pitchFamily="34" charset="0"/>
              </a:rPr>
              <a:t>1-й, 2-й и 3-й  </a:t>
            </a:r>
            <a:endParaRPr lang="ru-RU" sz="800" dirty="0" smtClean="0">
              <a:latin typeface="Century Gothic" panose="020B0502020202020204" pitchFamily="34" charset="0"/>
            </a:endParaRPr>
          </a:p>
          <a:p>
            <a:r>
              <a:rPr lang="ru-RU" sz="800" dirty="0" smtClean="0">
                <a:latin typeface="Century Gothic" panose="020B0502020202020204" pitchFamily="34" charset="0"/>
              </a:rPr>
              <a:t>       категории;</a:t>
            </a:r>
          </a:p>
          <a:p>
            <a:pPr marL="171450" indent="-171450">
              <a:buFontTx/>
              <a:buChar char="-"/>
            </a:pPr>
            <a:r>
              <a:rPr lang="ru-RU" sz="800" dirty="0" smtClean="0">
                <a:latin typeface="Century Gothic" panose="020B0502020202020204" pitchFamily="34" charset="0"/>
              </a:rPr>
              <a:t>3-е </a:t>
            </a:r>
            <a:r>
              <a:rPr lang="ru-RU" sz="800" dirty="0">
                <a:latin typeface="Century Gothic" panose="020B0502020202020204" pitchFamily="34" charset="0"/>
              </a:rPr>
              <a:t>транспортное </a:t>
            </a:r>
            <a:endParaRPr lang="ru-RU" sz="800" dirty="0" smtClean="0">
              <a:latin typeface="Century Gothic" panose="020B0502020202020204" pitchFamily="34" charset="0"/>
            </a:endParaRPr>
          </a:p>
          <a:p>
            <a:r>
              <a:rPr lang="ru-RU" sz="800" dirty="0">
                <a:latin typeface="Century Gothic" panose="020B0502020202020204" pitchFamily="34" charset="0"/>
              </a:rPr>
              <a:t> </a:t>
            </a:r>
            <a:r>
              <a:rPr lang="ru-RU" sz="800" dirty="0" smtClean="0">
                <a:latin typeface="Century Gothic" panose="020B0502020202020204" pitchFamily="34" charset="0"/>
              </a:rPr>
              <a:t>     Кольцо</a:t>
            </a:r>
            <a:r>
              <a:rPr lang="ru-RU" sz="800" dirty="0">
                <a:latin typeface="Century Gothic" panose="020B0502020202020204" pitchFamily="34" charset="0"/>
              </a:rPr>
              <a:t>.</a:t>
            </a:r>
          </a:p>
          <a:p>
            <a:endParaRPr lang="ru-RU" sz="900" dirty="0"/>
          </a:p>
        </p:txBody>
      </p:sp>
      <p:sp>
        <p:nvSpPr>
          <p:cNvPr id="14" name="TextBox 13"/>
          <p:cNvSpPr txBox="1"/>
          <p:nvPr/>
        </p:nvSpPr>
        <p:spPr>
          <a:xfrm>
            <a:off x="882434" y="2353273"/>
            <a:ext cx="181139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Основные </a:t>
            </a:r>
          </a:p>
          <a:p>
            <a:r>
              <a:rPr lang="ru-RU" b="1" dirty="0" smtClean="0">
                <a:solidFill>
                  <a:srgbClr val="002060"/>
                </a:solidFill>
              </a:rPr>
              <a:t>Автомагистрали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709929" y="2471447"/>
            <a:ext cx="177523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3 Станции </a:t>
            </a:r>
          </a:p>
          <a:p>
            <a:pPr algn="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Метрополитена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028676" y="3264962"/>
            <a:ext cx="1137737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i="1" dirty="0"/>
              <a:t>«Тульская</a:t>
            </a:r>
            <a:r>
              <a:rPr lang="ru-RU" sz="800" i="1" dirty="0" smtClean="0"/>
              <a:t>»</a:t>
            </a:r>
          </a:p>
          <a:p>
            <a:r>
              <a:rPr lang="ru-RU" sz="800" i="1" dirty="0" smtClean="0"/>
              <a:t> </a:t>
            </a:r>
            <a:r>
              <a:rPr lang="ru-RU" sz="800" i="1" dirty="0"/>
              <a:t>«Автозаводская</a:t>
            </a:r>
            <a:r>
              <a:rPr lang="ru-RU" sz="800" i="1" dirty="0" smtClean="0"/>
              <a:t>» </a:t>
            </a:r>
          </a:p>
          <a:p>
            <a:r>
              <a:rPr lang="ru-RU" sz="800" i="1" dirty="0" smtClean="0"/>
              <a:t>«</a:t>
            </a:r>
            <a:r>
              <a:rPr lang="ru-RU" sz="800" i="1" dirty="0"/>
              <a:t>Технопарк</a:t>
            </a:r>
            <a:r>
              <a:rPr lang="ru-RU" sz="800" i="1" dirty="0" smtClean="0"/>
              <a:t>»</a:t>
            </a:r>
            <a:endParaRPr lang="ru-RU" sz="800" dirty="0"/>
          </a:p>
          <a:p>
            <a:endParaRPr lang="ru-RU" sz="900" dirty="0"/>
          </a:p>
        </p:txBody>
      </p:sp>
      <p:sp>
        <p:nvSpPr>
          <p:cNvPr id="21" name="TextBox 20"/>
          <p:cNvSpPr txBox="1"/>
          <p:nvPr/>
        </p:nvSpPr>
        <p:spPr>
          <a:xfrm>
            <a:off x="882434" y="4225481"/>
            <a:ext cx="124585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2 Станции </a:t>
            </a:r>
          </a:p>
          <a:p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</a:rPr>
              <a:t>МЦК</a:t>
            </a:r>
            <a:endParaRPr lang="ru-RU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22" name="Picture 4" descr="C:\Users\Admin\Downloads\pngwing.com (10)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07703" y="4945561"/>
            <a:ext cx="607639" cy="6087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936492" y="5011396"/>
            <a:ext cx="113773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i="1" dirty="0" smtClean="0"/>
              <a:t> </a:t>
            </a:r>
            <a:r>
              <a:rPr lang="ru-RU" sz="800" i="1" dirty="0"/>
              <a:t>«Автозаводская</a:t>
            </a:r>
            <a:r>
              <a:rPr lang="ru-RU" sz="800" i="1" dirty="0" smtClean="0"/>
              <a:t>» </a:t>
            </a:r>
          </a:p>
          <a:p>
            <a:r>
              <a:rPr lang="ru-RU" sz="800" i="1" dirty="0" smtClean="0"/>
              <a:t>«</a:t>
            </a:r>
            <a:r>
              <a:rPr lang="ru-RU" sz="800" i="1" dirty="0" err="1" smtClean="0"/>
              <a:t>Зил</a:t>
            </a:r>
            <a:r>
              <a:rPr lang="ru-RU" sz="800" i="1" dirty="0" smtClean="0"/>
              <a:t>»</a:t>
            </a:r>
            <a:endParaRPr lang="ru-RU" sz="800" dirty="0"/>
          </a:p>
          <a:p>
            <a:endParaRPr lang="ru-RU" sz="900" dirty="0"/>
          </a:p>
        </p:txBody>
      </p:sp>
      <p:sp>
        <p:nvSpPr>
          <p:cNvPr id="25" name="TextBox 24"/>
          <p:cNvSpPr txBox="1"/>
          <p:nvPr/>
        </p:nvSpPr>
        <p:spPr>
          <a:xfrm>
            <a:off x="4676748" y="4264204"/>
            <a:ext cx="7409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5 ТПУ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005157" y="4695041"/>
            <a:ext cx="134318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800" i="1" dirty="0" smtClean="0"/>
              <a:t> </a:t>
            </a:r>
            <a:r>
              <a:rPr lang="ru-RU" sz="800" i="1" dirty="0"/>
              <a:t>«Автозаводская», «Тульская</a:t>
            </a:r>
            <a:r>
              <a:rPr lang="ru-RU" sz="800" i="1" dirty="0" smtClean="0"/>
              <a:t>»</a:t>
            </a:r>
          </a:p>
          <a:p>
            <a:pPr algn="r"/>
            <a:r>
              <a:rPr lang="ru-RU" sz="800" i="1" dirty="0" smtClean="0"/>
              <a:t>«</a:t>
            </a:r>
            <a:r>
              <a:rPr lang="ru-RU" sz="800" i="1" dirty="0"/>
              <a:t>Павелецкая товарная», </a:t>
            </a:r>
            <a:endParaRPr lang="ru-RU" sz="800" i="1" dirty="0" smtClean="0"/>
          </a:p>
          <a:p>
            <a:pPr algn="r"/>
            <a:r>
              <a:rPr lang="ru-RU" sz="800" i="1" dirty="0" smtClean="0"/>
              <a:t> </a:t>
            </a:r>
            <a:r>
              <a:rPr lang="ru-RU" sz="800" i="1" dirty="0"/>
              <a:t>«ЗИЛ» </a:t>
            </a:r>
            <a:endParaRPr lang="ru-RU" sz="800" i="1" dirty="0" smtClean="0"/>
          </a:p>
          <a:p>
            <a:pPr algn="r"/>
            <a:r>
              <a:rPr lang="ru-RU" sz="800" i="1" dirty="0" smtClean="0"/>
              <a:t> </a:t>
            </a:r>
            <a:r>
              <a:rPr lang="ru-RU" sz="800" i="1" dirty="0"/>
              <a:t>«Технопарк».</a:t>
            </a:r>
            <a:endParaRPr lang="ru-RU" sz="900" dirty="0"/>
          </a:p>
        </p:txBody>
      </p:sp>
      <p:sp>
        <p:nvSpPr>
          <p:cNvPr id="27" name="TextBox 26"/>
          <p:cNvSpPr txBox="1"/>
          <p:nvPr/>
        </p:nvSpPr>
        <p:spPr>
          <a:xfrm>
            <a:off x="5817096" y="2449087"/>
            <a:ext cx="35283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/>
              <a:t>Пассажиропоток по Даниловскому району составляет  в среднем около 3,0 млн. человек ежедневно, а с окончанием застройки на территориях завода  «ЗИЛ», </a:t>
            </a:r>
            <a:r>
              <a:rPr lang="ru-RU" sz="1200" i="1" dirty="0" err="1"/>
              <a:t>Нагатинской</a:t>
            </a:r>
            <a:r>
              <a:rPr lang="ru-RU" sz="1200" i="1" dirty="0"/>
              <a:t> поймы и бывшего Московского картонажно-полиграфического завода нагрузка прогнозируемо  увеличится более, чем в 2 раза.  </a:t>
            </a:r>
            <a:endParaRPr lang="ru-RU" sz="1200" dirty="0"/>
          </a:p>
          <a:p>
            <a:pPr algn="ctr"/>
            <a:endParaRPr lang="ru-RU" sz="1200" i="1" dirty="0" smtClean="0">
              <a:solidFill>
                <a:srgbClr val="0070C0"/>
              </a:solidFill>
            </a:endParaRPr>
          </a:p>
          <a:p>
            <a:pPr algn="ctr"/>
            <a:r>
              <a:rPr lang="ru-RU" sz="1200" i="1" dirty="0" smtClean="0"/>
              <a:t> </a:t>
            </a:r>
            <a:endParaRPr lang="ru-RU" sz="1200" dirty="0"/>
          </a:p>
          <a:p>
            <a:pPr algn="ctr"/>
            <a:r>
              <a:rPr lang="ru-RU" sz="1200" dirty="0" smtClean="0">
                <a:latin typeface="AvantGarde" pitchFamily="2" charset="0"/>
              </a:rPr>
              <a:t>. </a:t>
            </a:r>
            <a:endParaRPr lang="ru-RU" dirty="0"/>
          </a:p>
        </p:txBody>
      </p:sp>
      <p:pic>
        <p:nvPicPr>
          <p:cNvPr id="1029" name="Picture 5" descr="C:\Users\Admin\Desktop\family_3317497_960_721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1112" y="4053291"/>
            <a:ext cx="3560440" cy="1916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65734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47" y="10782"/>
            <a:ext cx="9948399" cy="6847217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88504" y="728700"/>
            <a:ext cx="8915400" cy="36004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0070C0"/>
                </a:solidFill>
                <a:latin typeface="AvantGarde" pitchFamily="2" charset="0"/>
                <a:ea typeface="Lato Medium" panose="020F0502020204030203" pitchFamily="34" charset="0"/>
                <a:cs typeface="Lato Medium" panose="020F0502020204030203" pitchFamily="34" charset="0"/>
              </a:rPr>
              <a:t>Общие характеристики Даниловского района</a:t>
            </a:r>
            <a:br>
              <a:rPr lang="ru-RU" sz="2000" b="1" dirty="0" smtClean="0">
                <a:solidFill>
                  <a:srgbClr val="0070C0"/>
                </a:solidFill>
                <a:latin typeface="AvantGarde" pitchFamily="2" charset="0"/>
                <a:ea typeface="Lato Medium" panose="020F0502020204030203" pitchFamily="34" charset="0"/>
                <a:cs typeface="Lato Medium" panose="020F0502020204030203" pitchFamily="34" charset="0"/>
              </a:rPr>
            </a:br>
            <a:endParaRPr lang="ru-RU" sz="2000" dirty="0">
              <a:solidFill>
                <a:srgbClr val="0070C0"/>
              </a:solidFill>
              <a:latin typeface="AvantGarde" pitchFamily="2" charset="0"/>
            </a:endParaRPr>
          </a:p>
        </p:txBody>
      </p:sp>
      <p:graphicFrame>
        <p:nvGraphicFramePr>
          <p:cNvPr id="28" name="Таблица 2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8892229"/>
              </p:ext>
            </p:extLst>
          </p:nvPr>
        </p:nvGraphicFramePr>
        <p:xfrm>
          <a:off x="4376935" y="1317280"/>
          <a:ext cx="5328594" cy="3042602"/>
        </p:xfrm>
        <a:graphic>
          <a:graphicData uri="http://schemas.openxmlformats.org/drawingml/2006/table">
            <a:tbl>
              <a:tblPr firstRow="1" bandRow="1">
                <a:tableStyleId>{0E3FDE45-AF77-4B5C-9715-49D594BDF05E}</a:tableStyleId>
              </a:tblPr>
              <a:tblGrid>
                <a:gridCol w="32162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039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084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91709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Общая площадь</a:t>
                      </a:r>
                      <a:r>
                        <a:rPr lang="ru-RU" sz="1200" baseline="0" dirty="0" smtClean="0"/>
                        <a:t> района: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12,6</a:t>
                      </a:r>
                      <a:endParaRPr lang="ru-RU" sz="1200" b="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err="1" smtClean="0"/>
                        <a:t>кв.км</a:t>
                      </a:r>
                      <a:endParaRPr lang="ru-RU" sz="1200" b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91709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В том числе: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170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/>
                        <a:t>Общая уборочная площадь</a:t>
                      </a:r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1 </a:t>
                      </a:r>
                      <a:r>
                        <a:rPr lang="ru-RU" sz="1200" b="0" kern="1200" dirty="0" smtClean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298,20</a:t>
                      </a:r>
                      <a:endParaRPr lang="ru-RU" sz="1200" b="0" dirty="0" smtClean="0"/>
                    </a:p>
                    <a:p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err="1" smtClean="0"/>
                        <a:t>тыс</a:t>
                      </a:r>
                      <a:r>
                        <a:rPr lang="ru-RU" sz="1200" b="0" baseline="0" dirty="0" smtClean="0"/>
                        <a:t> </a:t>
                      </a:r>
                      <a:r>
                        <a:rPr lang="ru-RU" sz="1200" b="0" dirty="0" err="1" smtClean="0"/>
                        <a:t>кв.м</a:t>
                      </a:r>
                      <a:endParaRPr lang="ru-RU" sz="1200" b="0" dirty="0" smtClean="0"/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b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91709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Площадь ручной</a:t>
                      </a:r>
                      <a:r>
                        <a:rPr lang="ru-RU" sz="1200" baseline="0" dirty="0" smtClean="0"/>
                        <a:t> уборки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1 183,31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err="1" smtClean="0"/>
                        <a:t>тыс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кв.м</a:t>
                      </a:r>
                      <a:endParaRPr lang="ru-RU" sz="1200" b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1709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Площадь механизированной уборки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114,89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dirty="0" err="1" smtClean="0"/>
                        <a:t>тыс</a:t>
                      </a:r>
                      <a:r>
                        <a:rPr lang="ru-RU" sz="1200" b="0" dirty="0" smtClean="0"/>
                        <a:t> </a:t>
                      </a:r>
                      <a:r>
                        <a:rPr lang="ru-RU" sz="1200" b="0" dirty="0" err="1" smtClean="0"/>
                        <a:t>кв.м</a:t>
                      </a:r>
                      <a:endParaRPr lang="ru-RU" sz="1200" b="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4424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Площадь </a:t>
                      </a:r>
                      <a:r>
                        <a:rPr lang="ru-RU" sz="1200" dirty="0" smtClean="0"/>
                        <a:t>уборки объектов озеленения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905,20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err="1" smtClean="0"/>
                        <a:t>тыс</a:t>
                      </a:r>
                      <a:r>
                        <a:rPr lang="ru-RU" sz="1200" baseline="0" dirty="0" smtClean="0"/>
                        <a:t> </a:t>
                      </a:r>
                      <a:r>
                        <a:rPr lang="ru-RU" sz="1200" baseline="0" dirty="0" err="1" smtClean="0"/>
                        <a:t>кв.м</a:t>
                      </a:r>
                      <a:r>
                        <a:rPr lang="ru-RU" sz="1200" baseline="0" dirty="0" smtClean="0"/>
                        <a:t>.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4196"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Общая протяженность улично-дорожной сети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smtClean="0"/>
                        <a:t>63,8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км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9940" y="5085184"/>
            <a:ext cx="589711" cy="4320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1100" y="4682895"/>
            <a:ext cx="573908" cy="3373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Овал 30"/>
          <p:cNvSpPr/>
          <p:nvPr/>
        </p:nvSpPr>
        <p:spPr>
          <a:xfrm>
            <a:off x="4664968" y="5661248"/>
            <a:ext cx="175123" cy="177007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32" name="Picture 2" descr="D:\Рабочий стол\ХЗ\2020 БЛАГОУСТРОЙСТВО\ВСЕ ВСЕ\Карта района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451" y="1268760"/>
            <a:ext cx="4034664" cy="4741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724" y="3820483"/>
            <a:ext cx="420074" cy="3077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" name="Овал 33"/>
          <p:cNvSpPr/>
          <p:nvPr/>
        </p:nvSpPr>
        <p:spPr>
          <a:xfrm>
            <a:off x="549797" y="3037482"/>
            <a:ext cx="67150" cy="71153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5" name="Овал 34"/>
          <p:cNvSpPr/>
          <p:nvPr/>
        </p:nvSpPr>
        <p:spPr>
          <a:xfrm>
            <a:off x="858407" y="2885082"/>
            <a:ext cx="67150" cy="71153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6" name="Овал 35"/>
          <p:cNvSpPr/>
          <p:nvPr/>
        </p:nvSpPr>
        <p:spPr>
          <a:xfrm>
            <a:off x="1020588" y="2912267"/>
            <a:ext cx="67150" cy="71153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7" name="Овал 36"/>
          <p:cNvSpPr/>
          <p:nvPr/>
        </p:nvSpPr>
        <p:spPr>
          <a:xfrm>
            <a:off x="782284" y="3422807"/>
            <a:ext cx="67150" cy="71153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8" name="Овал 37"/>
          <p:cNvSpPr/>
          <p:nvPr/>
        </p:nvSpPr>
        <p:spPr>
          <a:xfrm>
            <a:off x="2321703" y="3249452"/>
            <a:ext cx="67150" cy="71153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39" name="Овал 38"/>
          <p:cNvSpPr/>
          <p:nvPr/>
        </p:nvSpPr>
        <p:spPr>
          <a:xfrm>
            <a:off x="2906538" y="2327432"/>
            <a:ext cx="67150" cy="71153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0" name="Овал 39"/>
          <p:cNvSpPr/>
          <p:nvPr/>
        </p:nvSpPr>
        <p:spPr>
          <a:xfrm>
            <a:off x="3516138" y="1742597"/>
            <a:ext cx="67150" cy="71153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1" name="Овал 40"/>
          <p:cNvSpPr/>
          <p:nvPr/>
        </p:nvSpPr>
        <p:spPr>
          <a:xfrm>
            <a:off x="3516137" y="2544602"/>
            <a:ext cx="67150" cy="71153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2" name="Овал 41"/>
          <p:cNvSpPr/>
          <p:nvPr/>
        </p:nvSpPr>
        <p:spPr>
          <a:xfrm>
            <a:off x="3553046" y="3150392"/>
            <a:ext cx="67150" cy="71153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3" name="Овал 42"/>
          <p:cNvSpPr/>
          <p:nvPr/>
        </p:nvSpPr>
        <p:spPr>
          <a:xfrm>
            <a:off x="3724496" y="3601877"/>
            <a:ext cx="67150" cy="71153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44" name="Овал 43"/>
          <p:cNvSpPr/>
          <p:nvPr/>
        </p:nvSpPr>
        <p:spPr>
          <a:xfrm>
            <a:off x="3844511" y="4173377"/>
            <a:ext cx="67150" cy="71153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pic>
        <p:nvPicPr>
          <p:cNvPr id="45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831" y="3547354"/>
            <a:ext cx="418967" cy="246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5276474" y="4682895"/>
            <a:ext cx="14029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Бытовой городок</a:t>
            </a:r>
            <a:endParaRPr lang="ru-RU" sz="1200" dirty="0"/>
          </a:p>
        </p:txBody>
      </p:sp>
      <p:sp>
        <p:nvSpPr>
          <p:cNvPr id="47" name="TextBox 46"/>
          <p:cNvSpPr txBox="1"/>
          <p:nvPr/>
        </p:nvSpPr>
        <p:spPr>
          <a:xfrm>
            <a:off x="5258753" y="5182996"/>
            <a:ext cx="16401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Автомобильная база</a:t>
            </a:r>
            <a:endParaRPr lang="ru-RU" sz="1200" dirty="0"/>
          </a:p>
        </p:txBody>
      </p:sp>
      <p:sp>
        <p:nvSpPr>
          <p:cNvPr id="48" name="TextBox 47"/>
          <p:cNvSpPr txBox="1"/>
          <p:nvPr/>
        </p:nvSpPr>
        <p:spPr>
          <a:xfrm>
            <a:off x="5258753" y="5600273"/>
            <a:ext cx="48603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ОДС</a:t>
            </a:r>
            <a:endParaRPr lang="ru-RU" sz="1200" dirty="0"/>
          </a:p>
        </p:txBody>
      </p:sp>
      <p:pic>
        <p:nvPicPr>
          <p:cNvPr id="49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29464" y="5650002"/>
            <a:ext cx="896144" cy="1066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15193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3" name="Объект 1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912" y="3568571"/>
            <a:ext cx="2161036" cy="2145796"/>
          </a:xfrm>
        </p:spPr>
      </p:pic>
      <p:pic>
        <p:nvPicPr>
          <p:cNvPr id="4" name="Объект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47" y="10782"/>
            <a:ext cx="9948399" cy="6847217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14504" y="1063352"/>
            <a:ext cx="8915400" cy="36004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0070C0"/>
                </a:solidFill>
                <a:latin typeface="AvantGarde" pitchFamily="2" charset="0"/>
                <a:ea typeface="Lato Medium" panose="020F0502020204030203" pitchFamily="34" charset="0"/>
                <a:cs typeface="Lato Medium" panose="020F0502020204030203" pitchFamily="34" charset="0"/>
              </a:rPr>
              <a:t>Управляющая компания ГБУ «</a:t>
            </a:r>
            <a:r>
              <a:rPr lang="ru-RU" sz="2000" b="1" dirty="0" err="1" smtClean="0">
                <a:solidFill>
                  <a:srgbClr val="0070C0"/>
                </a:solidFill>
                <a:latin typeface="AvantGarde" pitchFamily="2" charset="0"/>
                <a:ea typeface="Lato Medium" panose="020F0502020204030203" pitchFamily="34" charset="0"/>
                <a:cs typeface="Lato Medium" panose="020F0502020204030203" pitchFamily="34" charset="0"/>
              </a:rPr>
              <a:t>Жилищник</a:t>
            </a:r>
            <a:r>
              <a:rPr lang="ru-RU" sz="2000" b="1" dirty="0" smtClean="0">
                <a:solidFill>
                  <a:srgbClr val="0070C0"/>
                </a:solidFill>
                <a:latin typeface="AvantGarde" pitchFamily="2" charset="0"/>
                <a:ea typeface="Lato Medium" panose="020F0502020204030203" pitchFamily="34" charset="0"/>
                <a:cs typeface="Lato Medium" panose="020F0502020204030203" pitchFamily="34" charset="0"/>
              </a:rPr>
              <a:t>» Даниловского </a:t>
            </a:r>
            <a:r>
              <a:rPr lang="ru-RU" sz="2000" b="1" dirty="0" smtClean="0">
                <a:solidFill>
                  <a:srgbClr val="0070C0"/>
                </a:solidFill>
                <a:latin typeface="AvantGarde" pitchFamily="2" charset="0"/>
                <a:ea typeface="Lato Medium" panose="020F0502020204030203" pitchFamily="34" charset="0"/>
                <a:cs typeface="Lato Medium" panose="020F0502020204030203" pitchFamily="34" charset="0"/>
              </a:rPr>
              <a:t>района»</a:t>
            </a:r>
            <a:endParaRPr lang="ru-RU" sz="2000" dirty="0">
              <a:solidFill>
                <a:srgbClr val="0070C0"/>
              </a:solidFill>
              <a:latin typeface="AvantGarde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4504" y="1628800"/>
            <a:ext cx="85306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200" i="1" dirty="0">
                <a:solidFill>
                  <a:srgbClr val="00B0F0"/>
                </a:solidFill>
              </a:rPr>
              <a:t>В рамках программы благоустройства 2021 года были проведены работы по комплексному благоустройству </a:t>
            </a:r>
            <a:r>
              <a:rPr lang="ru-RU" sz="1200" i="1" dirty="0" smtClean="0">
                <a:solidFill>
                  <a:srgbClr val="00B0F0"/>
                </a:solidFill>
              </a:rPr>
              <a:t>76</a:t>
            </a:r>
            <a:r>
              <a:rPr lang="ru-RU" sz="1200" i="1" dirty="0" smtClean="0">
                <a:solidFill>
                  <a:srgbClr val="00B0F0"/>
                </a:solidFill>
              </a:rPr>
              <a:t> </a:t>
            </a:r>
            <a:r>
              <a:rPr lang="ru-RU" sz="1200" i="1" dirty="0">
                <a:solidFill>
                  <a:srgbClr val="00B0F0"/>
                </a:solidFill>
              </a:rPr>
              <a:t>дворовых </a:t>
            </a:r>
            <a:endParaRPr lang="ru-RU" sz="1200" i="1" dirty="0" smtClean="0">
              <a:solidFill>
                <a:srgbClr val="00B0F0"/>
              </a:solidFill>
            </a:endParaRPr>
          </a:p>
          <a:p>
            <a:pPr algn="ctr"/>
            <a:r>
              <a:rPr lang="ru-RU" sz="1200" i="1" dirty="0" smtClean="0">
                <a:solidFill>
                  <a:srgbClr val="00B0F0"/>
                </a:solidFill>
              </a:rPr>
              <a:t>территорий </a:t>
            </a:r>
            <a:r>
              <a:rPr lang="ru-RU" sz="1200" i="1" dirty="0">
                <a:solidFill>
                  <a:srgbClr val="00B0F0"/>
                </a:solidFill>
              </a:rPr>
              <a:t>на сумму </a:t>
            </a:r>
            <a:r>
              <a:rPr lang="ru-RU" sz="1200" b="1" i="1" dirty="0" smtClean="0">
                <a:solidFill>
                  <a:srgbClr val="00B0F0"/>
                </a:solidFill>
              </a:rPr>
              <a:t>353</a:t>
            </a:r>
            <a:r>
              <a:rPr lang="ru-RU" sz="1200" b="1" i="1" dirty="0">
                <a:solidFill>
                  <a:srgbClr val="00B0F0"/>
                </a:solidFill>
              </a:rPr>
              <a:t> </a:t>
            </a:r>
            <a:r>
              <a:rPr lang="ru-RU" sz="1200" b="1" i="1" dirty="0" smtClean="0">
                <a:solidFill>
                  <a:srgbClr val="00B0F0"/>
                </a:solidFill>
              </a:rPr>
              <a:t>617</a:t>
            </a:r>
            <a:r>
              <a:rPr lang="ru-RU" sz="1200" b="1" i="1" dirty="0" smtClean="0">
                <a:solidFill>
                  <a:srgbClr val="00B0F0"/>
                </a:solidFill>
              </a:rPr>
              <a:t> 817 </a:t>
            </a:r>
            <a:r>
              <a:rPr lang="ru-RU" sz="1200" b="1" i="1" dirty="0">
                <a:solidFill>
                  <a:srgbClr val="00B0F0"/>
                </a:solidFill>
              </a:rPr>
              <a:t>тыс. руб.</a:t>
            </a:r>
            <a:r>
              <a:rPr lang="ru-RU" sz="1200" i="1" dirty="0">
                <a:solidFill>
                  <a:srgbClr val="00B0F0"/>
                </a:solidFill>
              </a:rPr>
              <a:t> по следующим адресам: </a:t>
            </a:r>
            <a:endParaRPr lang="ru-RU" sz="1200" dirty="0">
              <a:solidFill>
                <a:srgbClr val="00B0F0"/>
              </a:solidFill>
            </a:endParaRPr>
          </a:p>
          <a:p>
            <a:endParaRPr lang="ru-RU" sz="1200" dirty="0">
              <a:solidFill>
                <a:srgbClr val="00B0F0"/>
              </a:solidFill>
            </a:endParaRPr>
          </a:p>
        </p:txBody>
      </p:sp>
      <p:sp>
        <p:nvSpPr>
          <p:cNvPr id="7" name="Прямоугольник с одним вырезанным углом 6"/>
          <p:cNvSpPr/>
          <p:nvPr/>
        </p:nvSpPr>
        <p:spPr>
          <a:xfrm>
            <a:off x="776536" y="2492053"/>
            <a:ext cx="2365508" cy="3312368"/>
          </a:xfrm>
          <a:prstGeom prst="snip1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254000" dist="584200" dir="5400000" sx="70000" sy="70000" algn="ctr" rotWithShape="0">
              <a:srgbClr val="000000">
                <a:alpha val="8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с одним вырезанным углом 7"/>
          <p:cNvSpPr/>
          <p:nvPr/>
        </p:nvSpPr>
        <p:spPr>
          <a:xfrm>
            <a:off x="3764598" y="2492896"/>
            <a:ext cx="2365508" cy="3312368"/>
          </a:xfrm>
          <a:prstGeom prst="snip1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254000" dist="584200" dir="5400000" sx="70000" sy="70000" algn="ctr" rotWithShape="0">
              <a:srgbClr val="000000">
                <a:alpha val="8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817103" y="2766822"/>
            <a:ext cx="2304256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800" i="1" dirty="0"/>
              <a:t>Восточная ул., д. 2 к. 1, 2 к. 2, 2 к. 3, 2 к. 4, 2 к. 5</a:t>
            </a:r>
            <a:endParaRPr lang="ru-RU" sz="800" dirty="0"/>
          </a:p>
          <a:p>
            <a:pPr lvl="0"/>
            <a:r>
              <a:rPr lang="ru-RU" sz="800" i="1" dirty="0" err="1"/>
              <a:t>Крутицкая</a:t>
            </a:r>
            <a:r>
              <a:rPr lang="ru-RU" sz="800" i="1" dirty="0"/>
              <a:t>  наб., д.13</a:t>
            </a:r>
            <a:endParaRPr lang="ru-RU" sz="800" dirty="0"/>
          </a:p>
          <a:p>
            <a:pPr lvl="0"/>
            <a:r>
              <a:rPr lang="ru-RU" sz="800" i="1" dirty="0" err="1"/>
              <a:t>Симоновский</a:t>
            </a:r>
            <a:r>
              <a:rPr lang="ru-RU" sz="800" i="1" dirty="0"/>
              <a:t> Вал ул., д. 16 к. 2</a:t>
            </a:r>
            <a:endParaRPr lang="ru-RU" sz="800" dirty="0"/>
          </a:p>
          <a:p>
            <a:pPr lvl="0"/>
            <a:r>
              <a:rPr lang="ru-RU" sz="800" i="1" dirty="0" err="1"/>
              <a:t>Симоновский</a:t>
            </a:r>
            <a:r>
              <a:rPr lang="ru-RU" sz="800" i="1" dirty="0"/>
              <a:t> Вал ул., д. 26 к. 4</a:t>
            </a:r>
            <a:endParaRPr lang="ru-RU" sz="800" dirty="0"/>
          </a:p>
          <a:p>
            <a:pPr lvl="0"/>
            <a:r>
              <a:rPr lang="ru-RU" sz="800" i="1" dirty="0"/>
              <a:t>Лобанова ул., д. 2/21</a:t>
            </a:r>
            <a:endParaRPr lang="ru-RU" sz="800" dirty="0"/>
          </a:p>
          <a:p>
            <a:pPr lvl="0"/>
            <a:r>
              <a:rPr lang="ru-RU" sz="800" i="1" dirty="0"/>
              <a:t>Трофимова ул., д. 2/1</a:t>
            </a:r>
            <a:endParaRPr lang="ru-RU" sz="800" dirty="0"/>
          </a:p>
          <a:p>
            <a:pPr lvl="0"/>
            <a:r>
              <a:rPr lang="ru-RU" sz="800" i="1" dirty="0" err="1"/>
              <a:t>Велозаводская</a:t>
            </a:r>
            <a:r>
              <a:rPr lang="ru-RU" sz="800" i="1" dirty="0"/>
              <a:t> ул., д. 6, 6А</a:t>
            </a:r>
            <a:endParaRPr lang="ru-RU" sz="800" dirty="0"/>
          </a:p>
          <a:p>
            <a:pPr lvl="0"/>
            <a:r>
              <a:rPr lang="ru-RU" sz="800" i="1" dirty="0"/>
              <a:t>Лестева ул. 26</a:t>
            </a:r>
            <a:endParaRPr lang="ru-RU" sz="800" dirty="0"/>
          </a:p>
          <a:p>
            <a:pPr lvl="0"/>
            <a:r>
              <a:rPr lang="ru-RU" sz="800" i="1" dirty="0"/>
              <a:t>Трофимова ул., д. 6А, 6Б</a:t>
            </a:r>
            <a:endParaRPr lang="ru-RU" sz="800" dirty="0"/>
          </a:p>
          <a:p>
            <a:pPr lvl="0"/>
            <a:r>
              <a:rPr lang="ru-RU" sz="800" i="1" dirty="0"/>
              <a:t>Лестева ул. 11</a:t>
            </a:r>
            <a:endParaRPr lang="ru-RU" sz="800" dirty="0"/>
          </a:p>
          <a:p>
            <a:pPr lvl="0"/>
            <a:r>
              <a:rPr lang="ru-RU" sz="800" i="1" dirty="0" err="1"/>
              <a:t>Крутицкая</a:t>
            </a:r>
            <a:r>
              <a:rPr lang="ru-RU" sz="800" i="1" dirty="0"/>
              <a:t> наб.,д.5</a:t>
            </a:r>
            <a:endParaRPr lang="ru-RU" sz="800" dirty="0"/>
          </a:p>
          <a:p>
            <a:pPr lvl="0"/>
            <a:r>
              <a:rPr lang="ru-RU" sz="800" i="1" dirty="0"/>
              <a:t>Лобанова ул., д. 9</a:t>
            </a:r>
            <a:endParaRPr lang="ru-RU" sz="800" dirty="0"/>
          </a:p>
          <a:p>
            <a:pPr lvl="0"/>
            <a:r>
              <a:rPr lang="ru-RU" sz="800" i="1" dirty="0"/>
              <a:t>Автозаводская ул., д. 2</a:t>
            </a:r>
            <a:endParaRPr lang="ru-RU" sz="800" dirty="0"/>
          </a:p>
          <a:p>
            <a:pPr lvl="0"/>
            <a:r>
              <a:rPr lang="ru-RU" sz="800" i="1" dirty="0"/>
              <a:t>Автозаводская ул., д. 4</a:t>
            </a:r>
            <a:endParaRPr lang="ru-RU" sz="800" dirty="0"/>
          </a:p>
          <a:p>
            <a:pPr lvl="0"/>
            <a:r>
              <a:rPr lang="ru-RU" sz="800" i="1" dirty="0"/>
              <a:t>Автозаводская ул., д. 9/1</a:t>
            </a:r>
            <a:endParaRPr lang="ru-RU" sz="800" dirty="0"/>
          </a:p>
          <a:p>
            <a:pPr lvl="0"/>
            <a:r>
              <a:rPr lang="ru-RU" sz="800" i="1" dirty="0"/>
              <a:t>Шухова ул., д. 13 к. 2</a:t>
            </a:r>
            <a:endParaRPr lang="ru-RU" sz="800" dirty="0"/>
          </a:p>
          <a:p>
            <a:pPr lvl="0"/>
            <a:r>
              <a:rPr lang="ru-RU" sz="800" i="1" dirty="0" err="1"/>
              <a:t>Хавская</a:t>
            </a:r>
            <a:r>
              <a:rPr lang="ru-RU" sz="800" i="1" dirty="0"/>
              <a:t> ул., д. 18</a:t>
            </a:r>
            <a:endParaRPr lang="ru-RU" sz="800" dirty="0"/>
          </a:p>
          <a:p>
            <a:pPr lvl="0"/>
            <a:r>
              <a:rPr lang="ru-RU" sz="800" i="1" dirty="0"/>
              <a:t>Татищева ул., д. 13</a:t>
            </a:r>
            <a:endParaRPr lang="ru-RU" sz="800" dirty="0"/>
          </a:p>
          <a:p>
            <a:pPr lvl="0"/>
            <a:r>
              <a:rPr lang="ru-RU" sz="800" i="1" dirty="0" err="1"/>
              <a:t>Симоновский</a:t>
            </a:r>
            <a:r>
              <a:rPr lang="ru-RU" sz="800" i="1" dirty="0"/>
              <a:t>  Вал ул. д.26 к. 1</a:t>
            </a:r>
            <a:endParaRPr lang="ru-RU" sz="800" dirty="0"/>
          </a:p>
          <a:p>
            <a:pPr lvl="0"/>
            <a:r>
              <a:rPr lang="ru-RU" sz="800" i="1" dirty="0" err="1"/>
              <a:t>Симоновский</a:t>
            </a:r>
            <a:r>
              <a:rPr lang="ru-RU" sz="800" i="1" dirty="0"/>
              <a:t> Вал ул. д. 26 к. 2</a:t>
            </a:r>
            <a:endParaRPr lang="ru-RU" sz="800" dirty="0"/>
          </a:p>
          <a:p>
            <a:endParaRPr lang="ru-RU" sz="8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0" name="Прямоугольник с одним вырезанным углом 9"/>
          <p:cNvSpPr/>
          <p:nvPr/>
        </p:nvSpPr>
        <p:spPr>
          <a:xfrm>
            <a:off x="6679665" y="2492896"/>
            <a:ext cx="2365508" cy="3312368"/>
          </a:xfrm>
          <a:prstGeom prst="snip1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254000" dist="584200" dir="5400000" sx="70000" sy="70000" algn="ctr" rotWithShape="0">
              <a:srgbClr val="000000">
                <a:alpha val="8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3862156" y="2739117"/>
            <a:ext cx="226795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800" i="1" dirty="0" err="1"/>
              <a:t>Симоновский</a:t>
            </a:r>
            <a:r>
              <a:rPr lang="ru-RU" sz="800" i="1" dirty="0"/>
              <a:t> Вал ул. д.26 к. 3</a:t>
            </a:r>
            <a:endParaRPr lang="ru-RU" sz="800" dirty="0"/>
          </a:p>
          <a:p>
            <a:pPr lvl="0"/>
            <a:r>
              <a:rPr lang="ru-RU" sz="800" i="1" dirty="0" err="1"/>
              <a:t>Мастеркова</a:t>
            </a:r>
            <a:r>
              <a:rPr lang="ru-RU" sz="800" i="1" dirty="0"/>
              <a:t> ул., д. 1</a:t>
            </a:r>
            <a:endParaRPr lang="ru-RU" sz="800" dirty="0"/>
          </a:p>
          <a:p>
            <a:pPr lvl="0"/>
            <a:r>
              <a:rPr lang="ru-RU" sz="800" i="1" dirty="0"/>
              <a:t>Шухова ул., д. 17 к. 3, 17 к. 1, 19</a:t>
            </a:r>
            <a:endParaRPr lang="ru-RU" sz="800" dirty="0"/>
          </a:p>
          <a:p>
            <a:pPr lvl="0"/>
            <a:r>
              <a:rPr lang="ru-RU" sz="800" i="1" dirty="0" err="1"/>
              <a:t>Серпуховский</a:t>
            </a:r>
            <a:r>
              <a:rPr lang="ru-RU" sz="800" i="1" dirty="0"/>
              <a:t> Вал ул. 24 к.1</a:t>
            </a:r>
            <a:endParaRPr lang="ru-RU" sz="800" dirty="0"/>
          </a:p>
          <a:p>
            <a:pPr lvl="0"/>
            <a:r>
              <a:rPr lang="ru-RU" sz="800" i="1" dirty="0"/>
              <a:t>Лестева ул. 22</a:t>
            </a:r>
            <a:endParaRPr lang="ru-RU" sz="800" dirty="0"/>
          </a:p>
          <a:p>
            <a:pPr lvl="0"/>
            <a:r>
              <a:rPr lang="ru-RU" sz="800" i="1" dirty="0"/>
              <a:t>Лестева ул. 24</a:t>
            </a:r>
            <a:endParaRPr lang="ru-RU" sz="800" dirty="0"/>
          </a:p>
          <a:p>
            <a:pPr lvl="0"/>
            <a:r>
              <a:rPr lang="ru-RU" sz="800" i="1" dirty="0"/>
              <a:t>Шухова ул., д. 13 к. 1</a:t>
            </a:r>
            <a:endParaRPr lang="ru-RU" sz="800" dirty="0"/>
          </a:p>
          <a:p>
            <a:pPr lvl="0"/>
            <a:r>
              <a:rPr lang="ru-RU" sz="800" i="1" dirty="0"/>
              <a:t>Лестева ул. 16</a:t>
            </a:r>
            <a:endParaRPr lang="ru-RU" sz="800" dirty="0"/>
          </a:p>
          <a:p>
            <a:pPr lvl="0"/>
            <a:r>
              <a:rPr lang="ru-RU" sz="800" i="1" dirty="0"/>
              <a:t>Лестева ул.  17 к.1</a:t>
            </a:r>
            <a:endParaRPr lang="ru-RU" sz="800" dirty="0"/>
          </a:p>
          <a:p>
            <a:pPr lvl="0"/>
            <a:r>
              <a:rPr lang="ru-RU" sz="800" i="1" dirty="0" err="1"/>
              <a:t>Симоновский</a:t>
            </a:r>
            <a:r>
              <a:rPr lang="ru-RU" sz="800" i="1" dirty="0"/>
              <a:t> Вал ул., д. 16 к. 2</a:t>
            </a:r>
            <a:endParaRPr lang="ru-RU" sz="800" dirty="0"/>
          </a:p>
          <a:p>
            <a:pPr lvl="0"/>
            <a:r>
              <a:rPr lang="ru-RU" sz="800" i="1" dirty="0"/>
              <a:t>Автозаводская ул., д. 13/1</a:t>
            </a:r>
            <a:endParaRPr lang="ru-RU" sz="800" dirty="0"/>
          </a:p>
          <a:p>
            <a:pPr lvl="0"/>
            <a:r>
              <a:rPr lang="ru-RU" sz="800" i="1" dirty="0" err="1"/>
              <a:t>Крутицкая</a:t>
            </a:r>
            <a:r>
              <a:rPr lang="ru-RU" sz="800" i="1" dirty="0"/>
              <a:t> наб., д. 17</a:t>
            </a:r>
            <a:endParaRPr lang="ru-RU" sz="800" dirty="0"/>
          </a:p>
          <a:p>
            <a:pPr lvl="0"/>
            <a:r>
              <a:rPr lang="ru-RU" sz="800" i="1" dirty="0" err="1"/>
              <a:t>Пересветов</a:t>
            </a:r>
            <a:r>
              <a:rPr lang="ru-RU" sz="800" i="1" dirty="0"/>
              <a:t> пер., д. 3</a:t>
            </a:r>
            <a:endParaRPr lang="ru-RU" sz="800" dirty="0"/>
          </a:p>
          <a:p>
            <a:pPr lvl="0"/>
            <a:r>
              <a:rPr lang="ru-RU" sz="800" i="1" dirty="0"/>
              <a:t>Шухова ул., д. 13 к. 1</a:t>
            </a:r>
            <a:endParaRPr lang="ru-RU" sz="800" dirty="0"/>
          </a:p>
          <a:p>
            <a:pPr lvl="0"/>
            <a:r>
              <a:rPr lang="ru-RU" sz="800" i="1" dirty="0"/>
              <a:t>Лестева ул., д. 18</a:t>
            </a:r>
            <a:endParaRPr lang="ru-RU" sz="800" dirty="0"/>
          </a:p>
          <a:p>
            <a:pPr lvl="0"/>
            <a:r>
              <a:rPr lang="ru-RU" sz="800" i="1" dirty="0"/>
              <a:t>Лестева ул., д. 20</a:t>
            </a:r>
            <a:endParaRPr lang="ru-RU" sz="800" dirty="0"/>
          </a:p>
          <a:p>
            <a:pPr lvl="0"/>
            <a:r>
              <a:rPr lang="ru-RU" sz="800" i="1" dirty="0"/>
              <a:t>Шухова ул., д. 10</a:t>
            </a:r>
            <a:endParaRPr lang="ru-RU" sz="800" dirty="0"/>
          </a:p>
          <a:p>
            <a:pPr lvl="0"/>
            <a:r>
              <a:rPr lang="ru-RU" sz="800" i="1" dirty="0"/>
              <a:t>Автозаводская ул., д. 5</a:t>
            </a:r>
            <a:endParaRPr lang="ru-RU" sz="800" dirty="0"/>
          </a:p>
          <a:p>
            <a:pPr lvl="0"/>
            <a:r>
              <a:rPr lang="ru-RU" sz="800" i="1" dirty="0" err="1"/>
              <a:t>Симоновский</a:t>
            </a:r>
            <a:r>
              <a:rPr lang="ru-RU" sz="800" i="1" dirty="0"/>
              <a:t> Вал ул., д. 16</a:t>
            </a:r>
            <a:endParaRPr lang="ru-RU" sz="800" dirty="0"/>
          </a:p>
          <a:p>
            <a:pPr lvl="0"/>
            <a:r>
              <a:rPr lang="ru-RU" sz="800" i="1" dirty="0" err="1"/>
              <a:t>Симоновский</a:t>
            </a:r>
            <a:r>
              <a:rPr lang="ru-RU" sz="800" i="1" dirty="0"/>
              <a:t> Вал ул., д. 26 к.4</a:t>
            </a:r>
            <a:endParaRPr lang="ru-RU" sz="800" dirty="0"/>
          </a:p>
          <a:p>
            <a:endParaRPr lang="ru-RU" sz="800" dirty="0"/>
          </a:p>
        </p:txBody>
      </p:sp>
      <p:sp>
        <p:nvSpPr>
          <p:cNvPr id="12" name="TextBox 11"/>
          <p:cNvSpPr txBox="1"/>
          <p:nvPr/>
        </p:nvSpPr>
        <p:spPr>
          <a:xfrm>
            <a:off x="6762431" y="2739117"/>
            <a:ext cx="22935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800" i="1" dirty="0"/>
              <a:t>Малая Тульская ул., д. 6</a:t>
            </a:r>
            <a:endParaRPr lang="ru-RU" sz="800" dirty="0"/>
          </a:p>
          <a:p>
            <a:pPr lvl="0"/>
            <a:r>
              <a:rPr lang="ru-RU" sz="800" i="1" dirty="0"/>
              <a:t>Малая Тульская ул., д. 8</a:t>
            </a:r>
            <a:endParaRPr lang="ru-RU" sz="800" dirty="0"/>
          </a:p>
          <a:p>
            <a:pPr lvl="0"/>
            <a:r>
              <a:rPr lang="ru-RU" sz="800" i="1" dirty="0" err="1"/>
              <a:t>Духовской</a:t>
            </a:r>
            <a:r>
              <a:rPr lang="ru-RU" sz="800" i="1" dirty="0"/>
              <a:t> пер.. д. 12</a:t>
            </a:r>
            <a:endParaRPr lang="ru-RU" sz="800" dirty="0"/>
          </a:p>
          <a:p>
            <a:pPr lvl="0"/>
            <a:r>
              <a:rPr lang="ru-RU" sz="800" i="1" dirty="0" err="1"/>
              <a:t>Духовской</a:t>
            </a:r>
            <a:r>
              <a:rPr lang="ru-RU" sz="800" i="1" dirty="0"/>
              <a:t> пер.. д. 12А</a:t>
            </a:r>
            <a:endParaRPr lang="ru-RU" sz="800" dirty="0"/>
          </a:p>
          <a:p>
            <a:pPr lvl="0"/>
            <a:r>
              <a:rPr lang="ru-RU" sz="800" i="1" dirty="0" err="1"/>
              <a:t>Духовской</a:t>
            </a:r>
            <a:r>
              <a:rPr lang="ru-RU" sz="800" i="1" dirty="0"/>
              <a:t> пер.. д. 10</a:t>
            </a:r>
            <a:endParaRPr lang="ru-RU" sz="800" dirty="0"/>
          </a:p>
          <a:p>
            <a:pPr lvl="0"/>
            <a:r>
              <a:rPr lang="ru-RU" sz="800" i="1" dirty="0" err="1"/>
              <a:t>Духовской</a:t>
            </a:r>
            <a:r>
              <a:rPr lang="ru-RU" sz="800" i="1" dirty="0"/>
              <a:t> пер.. д. 14</a:t>
            </a:r>
            <a:endParaRPr lang="ru-RU" sz="800" dirty="0"/>
          </a:p>
          <a:p>
            <a:pPr lvl="0"/>
            <a:r>
              <a:rPr lang="ru-RU" sz="800" i="1" dirty="0"/>
              <a:t>Шухова ул., д. 6 к. 2</a:t>
            </a:r>
            <a:endParaRPr lang="ru-RU" sz="800" dirty="0"/>
          </a:p>
          <a:p>
            <a:pPr lvl="0"/>
            <a:r>
              <a:rPr lang="ru-RU" sz="800" i="1" dirty="0"/>
              <a:t>Шухова ул., д. 10 к. 2</a:t>
            </a:r>
            <a:endParaRPr lang="ru-RU" sz="800" dirty="0"/>
          </a:p>
          <a:p>
            <a:pPr lvl="0"/>
            <a:r>
              <a:rPr lang="ru-RU" sz="800" i="1" dirty="0"/>
              <a:t>Лобанова ул., д. 4</a:t>
            </a:r>
            <a:endParaRPr lang="ru-RU" sz="800" dirty="0"/>
          </a:p>
          <a:p>
            <a:pPr lvl="0"/>
            <a:r>
              <a:rPr lang="ru-RU" sz="800" i="1" dirty="0"/>
              <a:t>Лобанова ул., д. 6</a:t>
            </a:r>
            <a:endParaRPr lang="ru-RU" sz="800" dirty="0"/>
          </a:p>
          <a:p>
            <a:pPr lvl="0"/>
            <a:r>
              <a:rPr lang="ru-RU" sz="800" i="1" dirty="0"/>
              <a:t>Восточная ул., д. 11 к. 1, 13, 15/6</a:t>
            </a:r>
            <a:endParaRPr lang="ru-RU" sz="800" dirty="0"/>
          </a:p>
          <a:p>
            <a:pPr lvl="0"/>
            <a:r>
              <a:rPr lang="ru-RU" sz="800" i="1" dirty="0" err="1"/>
              <a:t>Серпуховский</a:t>
            </a:r>
            <a:r>
              <a:rPr lang="ru-RU" sz="800" i="1" dirty="0"/>
              <a:t> Вал ул., д. 13</a:t>
            </a:r>
            <a:endParaRPr lang="ru-RU" sz="800" dirty="0"/>
          </a:p>
          <a:p>
            <a:pPr lvl="0"/>
            <a:r>
              <a:rPr lang="ru-RU" sz="800" i="1" dirty="0" err="1"/>
              <a:t>Серпуховский</a:t>
            </a:r>
            <a:r>
              <a:rPr lang="ru-RU" sz="800" i="1" dirty="0"/>
              <a:t> Вал ул., д. 13А</a:t>
            </a:r>
            <a:endParaRPr lang="ru-RU" sz="800" dirty="0"/>
          </a:p>
          <a:p>
            <a:pPr lvl="0"/>
            <a:r>
              <a:rPr lang="ru-RU" sz="800" i="1" dirty="0"/>
              <a:t>Малая Тульская ул., д. 2/1 к. 9</a:t>
            </a:r>
            <a:endParaRPr lang="ru-RU" sz="800" dirty="0"/>
          </a:p>
          <a:p>
            <a:pPr lvl="0"/>
            <a:r>
              <a:rPr lang="ru-RU" sz="800" i="1" dirty="0"/>
              <a:t>Малая Тульская ул., д. 2/1 к. 24</a:t>
            </a:r>
            <a:endParaRPr lang="ru-RU" sz="800" dirty="0"/>
          </a:p>
          <a:p>
            <a:pPr lvl="0"/>
            <a:r>
              <a:rPr lang="ru-RU" sz="800" i="1" dirty="0"/>
              <a:t>Малая Тульская ул., д. 2/1 к. 25</a:t>
            </a:r>
            <a:endParaRPr lang="ru-RU" sz="800" dirty="0"/>
          </a:p>
          <a:p>
            <a:pPr lvl="0"/>
            <a:r>
              <a:rPr lang="ru-RU" sz="800" i="1" dirty="0"/>
              <a:t>Малая Тульская ул., д. 2/1 к. 26</a:t>
            </a:r>
            <a:endParaRPr lang="ru-RU" sz="800" dirty="0"/>
          </a:p>
          <a:p>
            <a:pPr lvl="0"/>
            <a:r>
              <a:rPr lang="ru-RU" sz="800" i="1" dirty="0"/>
              <a:t>3-й Павелецкий пр., 7 к. 2</a:t>
            </a:r>
            <a:endParaRPr lang="ru-RU" sz="800" dirty="0"/>
          </a:p>
          <a:p>
            <a:pPr lvl="0"/>
            <a:r>
              <a:rPr lang="ru-RU" sz="800" i="1" dirty="0"/>
              <a:t>Трофимова ул., д. 1/17</a:t>
            </a:r>
            <a:endParaRPr lang="ru-RU" sz="800" dirty="0"/>
          </a:p>
          <a:p>
            <a:pPr lvl="0"/>
            <a:r>
              <a:rPr lang="ru-RU" sz="800" i="1" dirty="0"/>
              <a:t>2-й Павелецкий пр., д. 4 к.2, 4 к. 1,  из них  по адресу: </a:t>
            </a:r>
            <a:r>
              <a:rPr lang="ru-RU" sz="800" i="1" dirty="0" err="1"/>
              <a:t>Крутицкая</a:t>
            </a:r>
            <a:r>
              <a:rPr lang="ru-RU" sz="800" i="1" dirty="0"/>
              <a:t> наб., д. 13, по результатам голосования на портале «Активный гражданин»,  выполнены работы по реконструкции детской площадки.</a:t>
            </a:r>
            <a:endParaRPr lang="ru-RU" sz="800" dirty="0"/>
          </a:p>
          <a:p>
            <a:endParaRPr lang="ru-RU" sz="80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0542" y="2168450"/>
            <a:ext cx="834386" cy="82850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6496" y="2095981"/>
            <a:ext cx="979889" cy="972979"/>
          </a:xfrm>
          <a:prstGeom prst="rect">
            <a:avLst/>
          </a:prstGeom>
        </p:spPr>
      </p:pic>
      <p:pic>
        <p:nvPicPr>
          <p:cNvPr id="2050" name="Picture 2" descr="C:\Users\Admin\Desktop\3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7786" y="2211228"/>
            <a:ext cx="718467" cy="713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1807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47" y="10782"/>
            <a:ext cx="9948399" cy="6847217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14504" y="1063352"/>
            <a:ext cx="8915400" cy="36004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0070C0"/>
                </a:solidFill>
                <a:latin typeface="AvantGarde" pitchFamily="2" charset="0"/>
                <a:ea typeface="Lato Medium" panose="020F0502020204030203" pitchFamily="34" charset="0"/>
                <a:cs typeface="Lato Medium" panose="020F0502020204030203" pitchFamily="34" charset="0"/>
              </a:rPr>
              <a:t>Управляющая компания ГБУ «</a:t>
            </a:r>
            <a:r>
              <a:rPr lang="ru-RU" sz="2000" b="1" dirty="0" err="1" smtClean="0">
                <a:solidFill>
                  <a:srgbClr val="0070C0"/>
                </a:solidFill>
                <a:latin typeface="AvantGarde" pitchFamily="2" charset="0"/>
                <a:ea typeface="Lato Medium" panose="020F0502020204030203" pitchFamily="34" charset="0"/>
                <a:cs typeface="Lato Medium" panose="020F0502020204030203" pitchFamily="34" charset="0"/>
              </a:rPr>
              <a:t>Жилищник</a:t>
            </a:r>
            <a:r>
              <a:rPr lang="ru-RU" sz="2000" b="1" dirty="0" smtClean="0">
                <a:solidFill>
                  <a:srgbClr val="0070C0"/>
                </a:solidFill>
                <a:latin typeface="AvantGarde" pitchFamily="2" charset="0"/>
                <a:ea typeface="Lato Medium" panose="020F0502020204030203" pitchFamily="34" charset="0"/>
                <a:cs typeface="Lato Medium" panose="020F0502020204030203" pitchFamily="34" charset="0"/>
              </a:rPr>
              <a:t>» Даниловского </a:t>
            </a:r>
            <a:r>
              <a:rPr lang="ru-RU" sz="2000" b="1" dirty="0" smtClean="0">
                <a:solidFill>
                  <a:srgbClr val="0070C0"/>
                </a:solidFill>
                <a:latin typeface="AvantGarde" pitchFamily="2" charset="0"/>
                <a:ea typeface="Lato Medium" panose="020F0502020204030203" pitchFamily="34" charset="0"/>
                <a:cs typeface="Lato Medium" panose="020F0502020204030203" pitchFamily="34" charset="0"/>
              </a:rPr>
              <a:t>района»</a:t>
            </a:r>
            <a:endParaRPr lang="ru-RU" sz="2000" dirty="0">
              <a:solidFill>
                <a:srgbClr val="0070C0"/>
              </a:solidFill>
              <a:latin typeface="AvantGarde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4528" y="1556792"/>
            <a:ext cx="842493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>
                <a:solidFill>
                  <a:srgbClr val="0070C0"/>
                </a:solidFill>
              </a:rPr>
              <a:t> За отчетный период 2021 года  реконструировано 10 мест сбора отходов, из них 3 контейнерные площадка и 7 бункерные площадки (</a:t>
            </a:r>
            <a:r>
              <a:rPr lang="ru-RU" sz="1600" i="1" dirty="0" err="1">
                <a:solidFill>
                  <a:srgbClr val="0070C0"/>
                </a:solidFill>
              </a:rPr>
              <a:t>госзадание</a:t>
            </a:r>
            <a:r>
              <a:rPr lang="ru-RU" sz="1600" i="1" dirty="0">
                <a:solidFill>
                  <a:srgbClr val="0070C0"/>
                </a:solidFill>
              </a:rPr>
              <a:t>). Так же, возведены 2 новые контейнерные площадки и 1 </a:t>
            </a:r>
            <a:r>
              <a:rPr lang="ru-RU" sz="1600" i="1" dirty="0" smtClean="0">
                <a:solidFill>
                  <a:srgbClr val="0070C0"/>
                </a:solidFill>
              </a:rPr>
              <a:t>новая </a:t>
            </a:r>
            <a:r>
              <a:rPr lang="ru-RU" sz="1600" i="1" dirty="0">
                <a:solidFill>
                  <a:srgbClr val="0070C0"/>
                </a:solidFill>
              </a:rPr>
              <a:t>бункерная площадка.</a:t>
            </a:r>
            <a:endParaRPr lang="ru-RU" sz="1600" dirty="0">
              <a:solidFill>
                <a:srgbClr val="0070C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817764" y="2444371"/>
            <a:ext cx="2710304" cy="3339050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8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5" name="Picture 3" descr="малтул2-----768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592" y="2767575"/>
            <a:ext cx="1784648" cy="10205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08268af1-e8f2-4006-8ffb-f9ead5e7588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64249" y="3959726"/>
            <a:ext cx="1810048" cy="1080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204055" y="5058146"/>
            <a:ext cx="193772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/>
              <a:t>Тульская М. ул. 2/1 к.9 (реконструкция) бункерная площадка</a:t>
            </a:r>
            <a:endParaRPr lang="ru-RU" sz="800" dirty="0"/>
          </a:p>
        </p:txBody>
      </p:sp>
      <p:sp>
        <p:nvSpPr>
          <p:cNvPr id="12" name="TextBox 11"/>
          <p:cNvSpPr txBox="1"/>
          <p:nvPr/>
        </p:nvSpPr>
        <p:spPr>
          <a:xfrm>
            <a:off x="1298923" y="3418798"/>
            <a:ext cx="440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до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280592" y="4631324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после</a:t>
            </a:r>
            <a:endParaRPr lang="ru-RU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3541470" y="2466524"/>
            <a:ext cx="2563658" cy="331689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8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 descr="C:\Users\Alex\Desktop\Фото Бункеров\Август\05.08.20\5кож10----7376.jp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786" y="2783448"/>
            <a:ext cx="1757025" cy="98880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7" name="Picture 5" descr="f1b7e6cd-4702-482e-bb97-36bda1220476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85" b="3410"/>
          <a:stretch/>
        </p:blipFill>
        <p:spPr bwMode="auto">
          <a:xfrm>
            <a:off x="3944785" y="3915300"/>
            <a:ext cx="1757025" cy="11689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4016896" y="3386532"/>
            <a:ext cx="440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до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44786" y="4642933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после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728864" y="5104714"/>
            <a:ext cx="1972947" cy="446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/>
              <a:t>Кожуховская 5-я ул. д.8 (реконструкция)  бункерная площадка</a:t>
            </a:r>
            <a:endParaRPr lang="ru-RU" sz="800" dirty="0"/>
          </a:p>
          <a:p>
            <a:pPr algn="ctr"/>
            <a:endParaRPr lang="ru-RU" sz="700" dirty="0"/>
          </a:p>
        </p:txBody>
      </p:sp>
      <p:sp>
        <p:nvSpPr>
          <p:cNvPr id="20" name="Прямоугольник 19"/>
          <p:cNvSpPr/>
          <p:nvPr/>
        </p:nvSpPr>
        <p:spPr>
          <a:xfrm>
            <a:off x="6177136" y="2467748"/>
            <a:ext cx="2563658" cy="3315673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50000">
                <a:schemeClr val="bg1">
                  <a:lumMod val="85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2700000" scaled="1"/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079" name="Picture 7" descr="bf544683-d0a5-4c9a-a501-2ebc1282a1b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623" y="2685072"/>
            <a:ext cx="1302683" cy="7330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0" name="Picture 8" descr="мыт 27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7623" y="3467530"/>
            <a:ext cx="1302683" cy="731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 descr="дерб13-17-2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573"/>
          <a:stretch>
            <a:fillRect/>
          </a:stretch>
        </p:blipFill>
        <p:spPr bwMode="auto">
          <a:xfrm>
            <a:off x="6807622" y="4271253"/>
            <a:ext cx="1302683" cy="7376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TextBox 24"/>
          <p:cNvSpPr txBox="1"/>
          <p:nvPr/>
        </p:nvSpPr>
        <p:spPr>
          <a:xfrm>
            <a:off x="6472491" y="5060726"/>
            <a:ext cx="1972947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b="1" dirty="0" smtClean="0"/>
              <a:t>Вновь возведенные контейнерные площадки и 1 новая бункерная площадка.</a:t>
            </a:r>
          </a:p>
          <a:p>
            <a:pPr algn="ctr"/>
            <a:r>
              <a:rPr lang="ru-RU" sz="800" b="1" dirty="0" smtClean="0"/>
              <a:t>Мытная ул., д. 27</a:t>
            </a:r>
            <a:r>
              <a:rPr lang="ru-RU" sz="800" b="1" dirty="0"/>
              <a:t>,  </a:t>
            </a:r>
            <a:r>
              <a:rPr lang="ru-RU" sz="800" b="1" dirty="0" err="1" smtClean="0"/>
              <a:t>Дербеневская</a:t>
            </a:r>
            <a:r>
              <a:rPr lang="ru-RU" sz="800" b="1" dirty="0" smtClean="0"/>
              <a:t> ул.  </a:t>
            </a:r>
            <a:r>
              <a:rPr lang="ru-RU" sz="800" b="1" dirty="0"/>
              <a:t>13/17-3,  </a:t>
            </a:r>
            <a:r>
              <a:rPr lang="ru-RU" sz="800" b="1" dirty="0" err="1" smtClean="0"/>
              <a:t>Дербеневская</a:t>
            </a:r>
            <a:r>
              <a:rPr lang="ru-RU" sz="800" b="1" dirty="0" smtClean="0"/>
              <a:t> ул. 13/17-2</a:t>
            </a:r>
            <a:endParaRPr lang="ru-RU" sz="800" dirty="0"/>
          </a:p>
          <a:p>
            <a:pPr algn="ctr"/>
            <a:endParaRPr lang="ru-RU" sz="800" b="1" dirty="0" smtClean="0"/>
          </a:p>
          <a:p>
            <a:pPr algn="ctr"/>
            <a:endParaRPr lang="ru-RU" sz="700" dirty="0"/>
          </a:p>
        </p:txBody>
      </p:sp>
      <p:pic>
        <p:nvPicPr>
          <p:cNvPr id="26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9608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47" y="10782"/>
            <a:ext cx="9948399" cy="6847217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14504" y="1063352"/>
            <a:ext cx="8915400" cy="36004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0070C0"/>
                </a:solidFill>
                <a:latin typeface="AvantGarde" pitchFamily="2" charset="0"/>
                <a:ea typeface="Lato Medium" panose="020F0502020204030203" pitchFamily="34" charset="0"/>
                <a:cs typeface="Lato Medium" panose="020F0502020204030203" pitchFamily="34" charset="0"/>
              </a:rPr>
              <a:t>Управляющая компания ГБУ «</a:t>
            </a:r>
            <a:r>
              <a:rPr lang="ru-RU" sz="2000" b="1" dirty="0" err="1" smtClean="0">
                <a:solidFill>
                  <a:srgbClr val="0070C0"/>
                </a:solidFill>
                <a:latin typeface="AvantGarde" pitchFamily="2" charset="0"/>
                <a:ea typeface="Lato Medium" panose="020F0502020204030203" pitchFamily="34" charset="0"/>
                <a:cs typeface="Lato Medium" panose="020F0502020204030203" pitchFamily="34" charset="0"/>
              </a:rPr>
              <a:t>Жилищник</a:t>
            </a:r>
            <a:r>
              <a:rPr lang="ru-RU" sz="2000" b="1" dirty="0" smtClean="0">
                <a:solidFill>
                  <a:srgbClr val="0070C0"/>
                </a:solidFill>
                <a:latin typeface="AvantGarde" pitchFamily="2" charset="0"/>
                <a:ea typeface="Lato Medium" panose="020F0502020204030203" pitchFamily="34" charset="0"/>
                <a:cs typeface="Lato Medium" panose="020F0502020204030203" pitchFamily="34" charset="0"/>
              </a:rPr>
              <a:t>» Даниловского района</a:t>
            </a:r>
            <a:endParaRPr lang="ru-RU" sz="2000" dirty="0">
              <a:solidFill>
                <a:srgbClr val="0070C0"/>
              </a:solidFill>
              <a:latin typeface="AvantGarde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136576" y="1556793"/>
            <a:ext cx="76328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900" i="1" dirty="0" smtClean="0">
                <a:solidFill>
                  <a:srgbClr val="0070C0"/>
                </a:solidFill>
              </a:rPr>
              <a:t>Уборка территории</a:t>
            </a:r>
          </a:p>
          <a:p>
            <a:pPr algn="ctr"/>
            <a:r>
              <a:rPr lang="ru-RU" sz="900" i="1" dirty="0">
                <a:solidFill>
                  <a:srgbClr val="0070C0"/>
                </a:solidFill>
              </a:rPr>
              <a:t>Учитывая сложную эпидемиологическую обстановку в 2021 году, мероприятия по комплексному выполнению работ в период весеннего месячника по уборке и благоустройству территории Даниловского района проведены силами ГБУ «</a:t>
            </a:r>
            <a:r>
              <a:rPr lang="ru-RU" sz="900" i="1" dirty="0" err="1">
                <a:solidFill>
                  <a:srgbClr val="0070C0"/>
                </a:solidFill>
              </a:rPr>
              <a:t>Жилищник</a:t>
            </a:r>
            <a:r>
              <a:rPr lang="ru-RU" sz="900" i="1" dirty="0">
                <a:solidFill>
                  <a:srgbClr val="0070C0"/>
                </a:solidFill>
              </a:rPr>
              <a:t> Даниловского района» без привлечения жителей района, депутатов муниципального округа  и работников управляющих компаний</a:t>
            </a:r>
            <a:r>
              <a:rPr lang="ru-RU" sz="900" i="1" dirty="0" smtClean="0">
                <a:solidFill>
                  <a:srgbClr val="0070C0"/>
                </a:solidFill>
              </a:rPr>
              <a:t>. По </a:t>
            </a:r>
            <a:r>
              <a:rPr lang="ru-RU" sz="900" i="1" dirty="0">
                <a:solidFill>
                  <a:srgbClr val="0070C0"/>
                </a:solidFill>
              </a:rPr>
              <a:t>результатам вывезено  более </a:t>
            </a:r>
            <a:r>
              <a:rPr lang="ru-RU" sz="900" b="1" i="1" dirty="0">
                <a:solidFill>
                  <a:srgbClr val="0070C0"/>
                </a:solidFill>
              </a:rPr>
              <a:t>1570 </a:t>
            </a:r>
            <a:r>
              <a:rPr lang="ru-RU" sz="900" b="1" i="1" dirty="0" err="1">
                <a:solidFill>
                  <a:srgbClr val="0070C0"/>
                </a:solidFill>
              </a:rPr>
              <a:t>куб.м</a:t>
            </a:r>
            <a:r>
              <a:rPr lang="ru-RU" sz="900" b="1" i="1" dirty="0">
                <a:solidFill>
                  <a:srgbClr val="0070C0"/>
                </a:solidFill>
              </a:rPr>
              <a:t>.</a:t>
            </a:r>
            <a:r>
              <a:rPr lang="ru-RU" sz="900" i="1" dirty="0">
                <a:solidFill>
                  <a:srgbClr val="0070C0"/>
                </a:solidFill>
              </a:rPr>
              <a:t> мусора с территории района.</a:t>
            </a:r>
            <a:endParaRPr lang="ru-RU" sz="900" dirty="0">
              <a:solidFill>
                <a:srgbClr val="0070C0"/>
              </a:solidFill>
            </a:endParaRPr>
          </a:p>
          <a:p>
            <a:pPr algn="ctr"/>
            <a:r>
              <a:rPr lang="ru-RU" sz="900" i="1" dirty="0">
                <a:solidFill>
                  <a:srgbClr val="0070C0"/>
                </a:solidFill>
              </a:rPr>
              <a:t>Также приведены в порядок объекты улично-дорожной сети, дворовые территории, объекты социального значения (школы, колледжи, культуры, медицины и т.д.), парки и скверы.</a:t>
            </a:r>
            <a:endParaRPr lang="ru-RU" sz="900" dirty="0">
              <a:solidFill>
                <a:srgbClr val="0070C0"/>
              </a:solidFill>
            </a:endParaRPr>
          </a:p>
          <a:p>
            <a:endParaRPr lang="ru-RU" sz="900" dirty="0"/>
          </a:p>
        </p:txBody>
      </p:sp>
      <p:pic>
        <p:nvPicPr>
          <p:cNvPr id="7" name="Рисунок 6" descr="C:\Users\Благо_Настя\Downloads\WhatsApp Image 2022-01-27 at 16.20.57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45" y="2564904"/>
            <a:ext cx="2178125" cy="138265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 descr="C:\Users\Благо_Настя\Downloads\WhatsApp Image 2022-01-27 at 12.19.42.jpe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2974" y="2557849"/>
            <a:ext cx="2186162" cy="1389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Благо_Настя\Downloads\WhatsApp Image 2022-01-27 at 09.51.43.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503" y="2557849"/>
            <a:ext cx="2304256" cy="1389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https://cafap.mos.ru/api/attachment/get/4e0c69c2-4dab-431b-b8b2-c45558ae75d0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0929" y="4149080"/>
            <a:ext cx="2170098" cy="1389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Рисунок 10" descr="https://cafap.mos.ru/api/attachment/get/efa808e0-1a37-47e8-9494-c6a8e6ed49a4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1503" y="4149080"/>
            <a:ext cx="2304256" cy="1389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Рисунок 11" descr="https://cafap.mos.ru/api/attachment/get/cb999d4e-5545-4d66-978d-24fe7efe7615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6656" y="4843934"/>
            <a:ext cx="1617176" cy="113221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Рисунок 13" descr="C:\Users\Благо_Настя\Downloads\WhatsApp Image 2022-01-26 at 16.51.22.jpe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1272" y="2557849"/>
            <a:ext cx="2232248" cy="138970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Рисунок 14" descr="https://cafap.mos.ru/api/attachment/get/741d15d0-82a5-4678-908e-6f12d6f312cc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0081" y="4891402"/>
            <a:ext cx="1619263" cy="1132219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TextBox 15"/>
          <p:cNvSpPr txBox="1"/>
          <p:nvPr/>
        </p:nvSpPr>
        <p:spPr>
          <a:xfrm>
            <a:off x="1928664" y="5538788"/>
            <a:ext cx="440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до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549133" y="5538788"/>
            <a:ext cx="44050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до</a:t>
            </a:r>
            <a:endParaRPr lang="ru-RU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2792760" y="4170304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после</a:t>
            </a:r>
            <a:endParaRPr lang="ru-RU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6463544" y="4170304"/>
            <a:ext cx="7649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после</a:t>
            </a:r>
            <a:endParaRPr lang="ru-RU" b="1" dirty="0"/>
          </a:p>
        </p:txBody>
      </p:sp>
      <p:pic>
        <p:nvPicPr>
          <p:cNvPr id="20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585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47" y="10782"/>
            <a:ext cx="9948399" cy="6847217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581808" y="1994636"/>
            <a:ext cx="1562880" cy="2812257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14504" y="836712"/>
            <a:ext cx="8915400" cy="36004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0070C0"/>
                </a:solidFill>
                <a:latin typeface="AvantGarde" pitchFamily="2" charset="0"/>
                <a:ea typeface="Lato Medium" panose="020F0502020204030203" pitchFamily="34" charset="0"/>
                <a:cs typeface="Lato Medium" panose="020F0502020204030203" pitchFamily="34" charset="0"/>
              </a:rPr>
              <a:t>Управляющая компания ГБУ «</a:t>
            </a:r>
            <a:r>
              <a:rPr lang="ru-RU" sz="2000" b="1" dirty="0" err="1" smtClean="0">
                <a:solidFill>
                  <a:srgbClr val="0070C0"/>
                </a:solidFill>
                <a:latin typeface="AvantGarde" pitchFamily="2" charset="0"/>
                <a:ea typeface="Lato Medium" panose="020F0502020204030203" pitchFamily="34" charset="0"/>
                <a:cs typeface="Lato Medium" panose="020F0502020204030203" pitchFamily="34" charset="0"/>
              </a:rPr>
              <a:t>Жилищник</a:t>
            </a:r>
            <a:r>
              <a:rPr lang="ru-RU" sz="2000" b="1" dirty="0" smtClean="0">
                <a:solidFill>
                  <a:srgbClr val="0070C0"/>
                </a:solidFill>
                <a:latin typeface="AvantGarde" pitchFamily="2" charset="0"/>
                <a:ea typeface="Lato Medium" panose="020F0502020204030203" pitchFamily="34" charset="0"/>
                <a:cs typeface="Lato Medium" panose="020F0502020204030203" pitchFamily="34" charset="0"/>
              </a:rPr>
              <a:t>» Даниловского </a:t>
            </a:r>
            <a:r>
              <a:rPr lang="ru-RU" sz="2000" b="1" dirty="0" smtClean="0">
                <a:solidFill>
                  <a:srgbClr val="0070C0"/>
                </a:solidFill>
                <a:latin typeface="AvantGarde" pitchFamily="2" charset="0"/>
                <a:ea typeface="Lato Medium" panose="020F0502020204030203" pitchFamily="34" charset="0"/>
                <a:cs typeface="Lato Medium" panose="020F0502020204030203" pitchFamily="34" charset="0"/>
              </a:rPr>
              <a:t>района»</a:t>
            </a:r>
            <a:endParaRPr lang="ru-RU" sz="2000" dirty="0">
              <a:solidFill>
                <a:srgbClr val="0070C0"/>
              </a:solidFill>
              <a:latin typeface="AvantGarde" pitchFamily="2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7123318" y="1996384"/>
            <a:ext cx="2254572" cy="2808760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099" name="Picture 3" descr="C:\Users\Admin\Desktop\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99552" y="1340768"/>
            <a:ext cx="2604696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2709010" y="1996384"/>
            <a:ext cx="1656184" cy="2808760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4880992" y="1994635"/>
            <a:ext cx="1656184" cy="2812258"/>
          </a:xfrm>
          <a:prstGeom prst="rect">
            <a:avLst/>
          </a:prstGeom>
          <a:gradFill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/>
              </a:gs>
            </a:gsLst>
            <a:lin ang="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100" name="Picture 4" descr="C:\Users\Admin\Desktop\6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41339" y="1346339"/>
            <a:ext cx="2092509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1" name="Picture 5" descr="C:\Users\Admin\Desktop\5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712" y="1364645"/>
            <a:ext cx="2092509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360712" y="1349097"/>
            <a:ext cx="200448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Работа по контролю за</a:t>
            </a:r>
          </a:p>
          <a:p>
            <a:pPr algn="ctr"/>
            <a:r>
              <a:rPr lang="ru-RU" sz="1050" b="1" dirty="0">
                <a:solidFill>
                  <a:schemeClr val="bg1"/>
                </a:solidFill>
                <a:latin typeface="Century Gothic" panose="020B0502020202020204" pitchFamily="34" charset="0"/>
              </a:rPr>
              <a:t>с</a:t>
            </a:r>
            <a:r>
              <a:rPr lang="ru-RU" sz="105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остоянием </a:t>
            </a:r>
            <a:r>
              <a:rPr lang="ru-RU" sz="105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подвалов, чердаков, </a:t>
            </a:r>
            <a:r>
              <a:rPr lang="ru-RU" sz="105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подъездов </a:t>
            </a:r>
            <a:r>
              <a:rPr lang="ru-RU" sz="105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домовладений</a:t>
            </a:r>
            <a:endParaRPr lang="ru-RU" sz="105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18246" y="1510680"/>
            <a:ext cx="2004482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Плановый текущий ремонт подъездов</a:t>
            </a:r>
            <a:endParaRPr lang="ru-RU" sz="105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74944" y="2138427"/>
            <a:ext cx="1687518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900" i="1" dirty="0" smtClean="0">
                <a:latin typeface="+mj-lt"/>
              </a:rPr>
              <a:t>ремонт </a:t>
            </a:r>
            <a:r>
              <a:rPr lang="ru-RU" sz="900" i="1" dirty="0">
                <a:latin typeface="+mj-lt"/>
              </a:rPr>
              <a:t>кровли </a:t>
            </a:r>
            <a:r>
              <a:rPr lang="ru-RU" sz="900" i="1" dirty="0" smtClean="0">
                <a:latin typeface="+mj-lt"/>
              </a:rPr>
              <a:t>– 4245 </a:t>
            </a:r>
            <a:r>
              <a:rPr lang="ru-RU" sz="900" i="1" dirty="0">
                <a:latin typeface="+mj-lt"/>
              </a:rPr>
              <a:t>кв. м</a:t>
            </a:r>
            <a:r>
              <a:rPr lang="ru-RU" sz="900" i="1" dirty="0" smtClean="0">
                <a:latin typeface="+mj-lt"/>
              </a:rPr>
              <a:t>;</a:t>
            </a:r>
          </a:p>
          <a:p>
            <a:pPr lvl="0"/>
            <a:endParaRPr lang="ru-RU" sz="900" dirty="0" smtClean="0">
              <a:effectLst/>
              <a:latin typeface="+mj-lt"/>
            </a:endParaRPr>
          </a:p>
          <a:p>
            <a:pPr lvl="0"/>
            <a:r>
              <a:rPr lang="ru-RU" sz="900" i="1" dirty="0">
                <a:latin typeface="+mj-lt"/>
              </a:rPr>
              <a:t>ремонт </a:t>
            </a:r>
            <a:r>
              <a:rPr lang="ru-RU" sz="900" i="1" dirty="0" smtClean="0">
                <a:latin typeface="+mj-lt"/>
              </a:rPr>
              <a:t>чердачных </a:t>
            </a:r>
            <a:r>
              <a:rPr lang="ru-RU" sz="900" i="1" dirty="0">
                <a:latin typeface="+mj-lt"/>
              </a:rPr>
              <a:t>и </a:t>
            </a:r>
            <a:r>
              <a:rPr lang="ru-RU" sz="900" i="1" dirty="0" smtClean="0">
                <a:latin typeface="+mj-lt"/>
              </a:rPr>
              <a:t>подвальных помещений – 11867 </a:t>
            </a:r>
            <a:r>
              <a:rPr lang="ru-RU" sz="900" i="1" dirty="0" err="1">
                <a:latin typeface="+mj-lt"/>
              </a:rPr>
              <a:t>кв.м</a:t>
            </a:r>
            <a:r>
              <a:rPr lang="ru-RU" sz="900" i="1" dirty="0" smtClean="0">
                <a:latin typeface="+mj-lt"/>
              </a:rPr>
              <a:t>;</a:t>
            </a:r>
          </a:p>
          <a:p>
            <a:pPr lvl="0"/>
            <a:endParaRPr lang="ru-RU" sz="900" dirty="0" smtClean="0">
              <a:effectLst/>
              <a:latin typeface="+mj-lt"/>
            </a:endParaRPr>
          </a:p>
          <a:p>
            <a:pPr lvl="0"/>
            <a:r>
              <a:rPr lang="ru-RU" sz="900" i="1" dirty="0" smtClean="0">
                <a:latin typeface="+mj-lt"/>
              </a:rPr>
              <a:t>восстановлено теплоизоляционных материалов труб </a:t>
            </a:r>
            <a:r>
              <a:rPr lang="ru-RU" sz="900" i="1" dirty="0">
                <a:latin typeface="+mj-lt"/>
              </a:rPr>
              <a:t>- 3621 </a:t>
            </a:r>
            <a:r>
              <a:rPr lang="ru-RU" sz="900" i="1" dirty="0" err="1">
                <a:latin typeface="+mj-lt"/>
              </a:rPr>
              <a:t>м.п</a:t>
            </a:r>
            <a:r>
              <a:rPr lang="ru-RU" sz="900" i="1" dirty="0">
                <a:latin typeface="+mj-lt"/>
              </a:rPr>
              <a:t>;</a:t>
            </a:r>
            <a:endParaRPr lang="ru-RU" sz="900" dirty="0" smtClean="0">
              <a:effectLst/>
              <a:latin typeface="+mj-lt"/>
            </a:endParaRPr>
          </a:p>
          <a:p>
            <a:pPr lvl="0"/>
            <a:endParaRPr lang="ru-RU" sz="900" i="1" dirty="0" smtClean="0">
              <a:latin typeface="+mj-lt"/>
            </a:endParaRPr>
          </a:p>
          <a:p>
            <a:pPr lvl="0"/>
            <a:r>
              <a:rPr lang="ru-RU" sz="900" i="1" dirty="0" smtClean="0">
                <a:latin typeface="+mj-lt"/>
              </a:rPr>
              <a:t>замена </a:t>
            </a:r>
            <a:r>
              <a:rPr lang="ru-RU" sz="900" i="1" dirty="0">
                <a:latin typeface="+mj-lt"/>
              </a:rPr>
              <a:t>запорной арматуры </a:t>
            </a:r>
            <a:r>
              <a:rPr lang="ru-RU" sz="900" i="1" dirty="0" smtClean="0">
                <a:latin typeface="+mj-lt"/>
              </a:rPr>
              <a:t>в </a:t>
            </a:r>
            <a:r>
              <a:rPr lang="ru-RU" sz="900" i="1" dirty="0">
                <a:latin typeface="+mj-lt"/>
              </a:rPr>
              <a:t>системе ЦО - 7 шт.</a:t>
            </a:r>
            <a:endParaRPr lang="ru-RU" sz="900" dirty="0" smtClean="0">
              <a:effectLst/>
              <a:latin typeface="+mj-lt"/>
            </a:endParaRPr>
          </a:p>
          <a:p>
            <a:endParaRPr lang="ru-RU" sz="1100" dirty="0"/>
          </a:p>
        </p:txBody>
      </p:sp>
      <p:sp>
        <p:nvSpPr>
          <p:cNvPr id="15" name="TextBox 14"/>
          <p:cNvSpPr txBox="1"/>
          <p:nvPr/>
        </p:nvSpPr>
        <p:spPr>
          <a:xfrm>
            <a:off x="6999659" y="1591471"/>
            <a:ext cx="20044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Капитальный ремонт</a:t>
            </a:r>
            <a:endParaRPr lang="ru-RU" sz="105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pic>
        <p:nvPicPr>
          <p:cNvPr id="4098" name="Picture 2" descr="C:\Users\Admin\Desktop\4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480" y="1340768"/>
            <a:ext cx="1972942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358919" y="1418347"/>
            <a:ext cx="169878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Подготовка к </a:t>
            </a:r>
            <a:r>
              <a:rPr lang="ru-RU" sz="1000" b="1" dirty="0" smtClean="0">
                <a:solidFill>
                  <a:schemeClr val="bg1"/>
                </a:solidFill>
                <a:latin typeface="Century Gothic" panose="020B0502020202020204" pitchFamily="34" charset="0"/>
              </a:rPr>
              <a:t>осенне-зимнему периоду объектов </a:t>
            </a:r>
            <a:r>
              <a:rPr lang="ru-RU" sz="1000" b="1" dirty="0">
                <a:solidFill>
                  <a:schemeClr val="bg1"/>
                </a:solidFill>
                <a:latin typeface="Century Gothic" panose="020B0502020202020204" pitchFamily="34" charset="0"/>
              </a:rPr>
              <a:t>жилищного фонда</a:t>
            </a:r>
            <a:endParaRPr lang="ru-RU" sz="1000" dirty="0">
              <a:solidFill>
                <a:schemeClr val="bg1"/>
              </a:solidFill>
              <a:latin typeface="Century Gothic" panose="020B0502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845390" y="2095815"/>
            <a:ext cx="1907810" cy="28777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i="1" dirty="0"/>
              <a:t>В 2021 году за счет средств текущего ремонта выполнен </a:t>
            </a:r>
            <a:r>
              <a:rPr lang="ru-RU" sz="900" i="1" dirty="0" smtClean="0"/>
              <a:t>ремонт 97 </a:t>
            </a:r>
            <a:r>
              <a:rPr lang="ru-RU" sz="900" i="1" dirty="0"/>
              <a:t>подъездов, в рамках которого произведены следующие виды работ:</a:t>
            </a:r>
            <a:endParaRPr lang="ru-RU" sz="900" dirty="0" smtClean="0">
              <a:effectLst/>
            </a:endParaRPr>
          </a:p>
          <a:p>
            <a:pPr lvl="0"/>
            <a:r>
              <a:rPr lang="ru-RU" sz="900" i="1" dirty="0" smtClean="0"/>
              <a:t>- ремонт </a:t>
            </a:r>
            <a:r>
              <a:rPr lang="ru-RU" sz="900" i="1" dirty="0"/>
              <a:t>и окраска стен и </a:t>
            </a:r>
            <a:r>
              <a:rPr lang="ru-RU" sz="900" i="1" dirty="0" smtClean="0"/>
              <a:t>    потолков</a:t>
            </a:r>
            <a:r>
              <a:rPr lang="ru-RU" sz="900" i="1" dirty="0"/>
              <a:t>;</a:t>
            </a:r>
            <a:endParaRPr lang="ru-RU" sz="900" dirty="0" smtClean="0">
              <a:effectLst/>
            </a:endParaRPr>
          </a:p>
          <a:p>
            <a:pPr lvl="0"/>
            <a:r>
              <a:rPr lang="ru-RU" sz="900" i="1" dirty="0" smtClean="0"/>
              <a:t>- ремонт </a:t>
            </a:r>
            <a:r>
              <a:rPr lang="ru-RU" sz="900" i="1" dirty="0"/>
              <a:t>ступеней лестниц;</a:t>
            </a:r>
            <a:endParaRPr lang="ru-RU" sz="900" dirty="0" smtClean="0">
              <a:effectLst/>
            </a:endParaRPr>
          </a:p>
          <a:p>
            <a:pPr lvl="0"/>
            <a:r>
              <a:rPr lang="ru-RU" sz="900" i="1" dirty="0" smtClean="0"/>
              <a:t>- частичная </a:t>
            </a:r>
            <a:r>
              <a:rPr lang="ru-RU" sz="900" i="1" dirty="0"/>
              <a:t>замена напольного покрытия;</a:t>
            </a:r>
            <a:endParaRPr lang="ru-RU" sz="900" dirty="0" smtClean="0">
              <a:effectLst/>
            </a:endParaRPr>
          </a:p>
          <a:p>
            <a:pPr lvl="0"/>
            <a:r>
              <a:rPr lang="ru-RU" sz="900" i="1" dirty="0" smtClean="0"/>
              <a:t>- частичная </a:t>
            </a:r>
            <a:r>
              <a:rPr lang="ru-RU" sz="900" i="1" dirty="0"/>
              <a:t>замена плитки </a:t>
            </a:r>
            <a:r>
              <a:rPr lang="ru-RU" sz="900" i="1" dirty="0" smtClean="0"/>
              <a:t> стен </a:t>
            </a:r>
            <a:r>
              <a:rPr lang="ru-RU" sz="900" i="1" dirty="0"/>
              <a:t>на первом </a:t>
            </a:r>
            <a:r>
              <a:rPr lang="ru-RU" sz="900" i="1" dirty="0" smtClean="0"/>
              <a:t>этаже;</a:t>
            </a:r>
            <a:endParaRPr lang="ru-RU" sz="900" dirty="0"/>
          </a:p>
          <a:p>
            <a:pPr lvl="0"/>
            <a:r>
              <a:rPr lang="ru-RU" sz="900" i="1" dirty="0" smtClean="0"/>
              <a:t>- замена </a:t>
            </a:r>
            <a:r>
              <a:rPr lang="ru-RU" sz="900" i="1" dirty="0"/>
              <a:t>светильников;</a:t>
            </a:r>
            <a:endParaRPr lang="ru-RU" sz="900" dirty="0" smtClean="0">
              <a:effectLst/>
            </a:endParaRPr>
          </a:p>
          <a:p>
            <a:pPr lvl="0"/>
            <a:r>
              <a:rPr lang="ru-RU" sz="900" i="1" dirty="0" smtClean="0"/>
              <a:t>- частичная </a:t>
            </a:r>
            <a:r>
              <a:rPr lang="ru-RU" sz="900" i="1" dirty="0"/>
              <a:t>замена ковшей мусоропроводов;</a:t>
            </a:r>
            <a:endParaRPr lang="ru-RU" sz="900" dirty="0" smtClean="0">
              <a:effectLst/>
            </a:endParaRPr>
          </a:p>
          <a:p>
            <a:pPr lvl="0"/>
            <a:r>
              <a:rPr lang="ru-RU" sz="900" i="1" dirty="0" smtClean="0"/>
              <a:t>- окраска </a:t>
            </a:r>
            <a:r>
              <a:rPr lang="ru-RU" sz="900" i="1" dirty="0"/>
              <a:t>стволов мусоропроводов;</a:t>
            </a:r>
            <a:endParaRPr lang="ru-RU" sz="900" dirty="0" smtClean="0">
              <a:effectLst/>
            </a:endParaRPr>
          </a:p>
          <a:p>
            <a:pPr lvl="0"/>
            <a:r>
              <a:rPr lang="ru-RU" sz="900" i="1" dirty="0" smtClean="0"/>
              <a:t>- замена </a:t>
            </a:r>
            <a:r>
              <a:rPr lang="ru-RU" sz="900" i="1" dirty="0"/>
              <a:t>и ремонт почтовых ящиков.</a:t>
            </a:r>
            <a:endParaRPr lang="ru-RU" sz="900" dirty="0" smtClean="0">
              <a:effectLst/>
            </a:endParaRPr>
          </a:p>
          <a:p>
            <a:endParaRPr lang="ru-RU" sz="1000" dirty="0"/>
          </a:p>
        </p:txBody>
      </p:sp>
      <p:sp>
        <p:nvSpPr>
          <p:cNvPr id="11" name="TextBox 10"/>
          <p:cNvSpPr txBox="1"/>
          <p:nvPr/>
        </p:nvSpPr>
        <p:spPr>
          <a:xfrm>
            <a:off x="2709011" y="2111204"/>
            <a:ext cx="1860856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i="1" dirty="0"/>
              <a:t>Совместно с представителями ОПОП и ОМВД по Даниловскому району осуществляется контроль за закрытием чердаков, подвалов, </a:t>
            </a:r>
            <a:r>
              <a:rPr lang="ru-RU" sz="900" i="1" dirty="0" err="1" smtClean="0"/>
              <a:t>электрощитовых</a:t>
            </a:r>
            <a:r>
              <a:rPr lang="ru-RU" sz="900" i="1" dirty="0" smtClean="0"/>
              <a:t>.</a:t>
            </a:r>
          </a:p>
          <a:p>
            <a:r>
              <a:rPr lang="ru-RU" sz="900" i="1" dirty="0" smtClean="0"/>
              <a:t>На </a:t>
            </a:r>
            <a:r>
              <a:rPr lang="ru-RU" sz="900" i="1" dirty="0"/>
              <a:t>информационных стендах жилых домов размещается информация о действиях при чрезвычайных ситуациях, номера пожарной охраны, </a:t>
            </a:r>
            <a:r>
              <a:rPr lang="ru-RU" sz="900" i="1" dirty="0" smtClean="0"/>
              <a:t>полиции</a:t>
            </a:r>
            <a:r>
              <a:rPr lang="ru-RU" sz="900" i="1" dirty="0" smtClean="0"/>
              <a:t>, </a:t>
            </a:r>
            <a:r>
              <a:rPr lang="ru-RU" sz="900" i="1" dirty="0"/>
              <a:t>спасателей и аварийных служб, а также телефон управы Даниловского района города Москвы, работающий в круглосуточном режиме.</a:t>
            </a:r>
            <a:endParaRPr lang="ru-RU" sz="900" dirty="0" smtClean="0">
              <a:effectLst/>
            </a:endParaRPr>
          </a:p>
          <a:p>
            <a:endParaRPr lang="ru-RU" sz="800" dirty="0">
              <a:latin typeface="Century Gothic" panose="020B0502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85248" y="2095815"/>
            <a:ext cx="2376264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i="1" dirty="0"/>
              <a:t>В соответствии с постановлением Правительства Москвы от 29.12.2014г. №832-ПП, в  2021 году силами  ГБУ «</a:t>
            </a:r>
            <a:r>
              <a:rPr lang="ru-RU" sz="800" i="1" dirty="0" err="1" smtClean="0"/>
              <a:t>Жилищник</a:t>
            </a:r>
            <a:r>
              <a:rPr lang="ru-RU" sz="800" i="1" dirty="0" smtClean="0"/>
              <a:t> </a:t>
            </a:r>
            <a:r>
              <a:rPr lang="ru-RU" sz="800" i="1" dirty="0" err="1" smtClean="0"/>
              <a:t>Данилоского</a:t>
            </a:r>
            <a:r>
              <a:rPr lang="ru-RU" sz="800" i="1" dirty="0" smtClean="0"/>
              <a:t> </a:t>
            </a:r>
            <a:r>
              <a:rPr lang="ru-RU" sz="800" i="1" dirty="0"/>
              <a:t>района» в рамках заключенных контрактов с Фондом капитального ремонта проведены  работы по капитальному ремонту  11 многоквартирных домов, в том числе, 7 домов, являющихся объектами культурного наследия. </a:t>
            </a:r>
          </a:p>
          <a:p>
            <a:r>
              <a:rPr lang="ru-RU" sz="800" i="1" dirty="0"/>
              <a:t>По 5 адресам  было принято решение о восстановлении исторического облика фасада: ул. Лестева, д. 13, корп. 3; ул. Лестева д. 18; ул. Лестева д. 22; </a:t>
            </a:r>
            <a:r>
              <a:rPr lang="ru-RU" sz="800" i="1" dirty="0" err="1"/>
              <a:t>Серпуховский</a:t>
            </a:r>
            <a:r>
              <a:rPr lang="ru-RU" sz="800" i="1" dirty="0"/>
              <a:t> Вал д. 22; </a:t>
            </a:r>
            <a:r>
              <a:rPr lang="ru-RU" sz="800" i="1" dirty="0" err="1"/>
              <a:t>Серпуховский</a:t>
            </a:r>
            <a:r>
              <a:rPr lang="ru-RU" sz="800" i="1" dirty="0"/>
              <a:t> Вал, д. 24, корп. 2. </a:t>
            </a:r>
          </a:p>
          <a:p>
            <a:r>
              <a:rPr lang="ru-RU" sz="800" i="1" dirty="0"/>
              <a:t>Также в рамках Региональной программы капитального ремонта многоквартирных домов в Даниловском районе заменено 22 лифта в  6  МКД</a:t>
            </a:r>
          </a:p>
          <a:p>
            <a:endParaRPr lang="ru-RU" sz="1000" dirty="0"/>
          </a:p>
          <a:p>
            <a:endParaRPr lang="ru-RU" sz="1000" dirty="0"/>
          </a:p>
        </p:txBody>
      </p:sp>
      <p:pic>
        <p:nvPicPr>
          <p:cNvPr id="4105" name="Picture 9" descr="C:\Users\Admin\Downloads\больш серпуховская 62\a3587563-e793-4239-bd4d-059e8d83eb8f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0064" y="4951018"/>
            <a:ext cx="873832" cy="1165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C:\Users\Admin\Downloads\больш серпуховская 62\e7e0e242-cd89-4ae9-9f8d-573d2a48196d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8557" y="4951018"/>
            <a:ext cx="873832" cy="1165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C:\Users\Admin\Downloads\больш серпуховская 62\5bafbd4f-4b12-4901-b32d-c9560ab35012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4951018"/>
            <a:ext cx="873832" cy="1165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4" name="Picture 18" descr="C:\Users\Admin\Downloads\больш серпуховская 62\5e738492-f089-4e07-aca0-6e24ebb16949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71877" y="4948203"/>
            <a:ext cx="878055" cy="1170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Admin\Downloads\птр2021г итог\птр2021г итог\2й павловский 26\п2\WhatsApp Image 2021-07-16 at 16.11.37 (1).jpe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22214" y="4949663"/>
            <a:ext cx="876413" cy="11678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Admin\Downloads\птр2021г итог\птр2021г итог\авто 2\WhatsApp Image 2021-07-28 at 09.28.06 (2).jpe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2649" y="4951875"/>
            <a:ext cx="870730" cy="1163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Admin\Downloads\птр2021г итог\птр2021г итог\большая серпуховская 56\WhatsApp Image 2021-09-13 at 15.41.14.jpe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2805" y="4946964"/>
            <a:ext cx="1564291" cy="1173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Admin\Downloads\птр2021г итог\птр2021г итог\большая серпуховская 56\WhatsApp Image 2021-09-13 at 15.41.15 (1).jpe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1724" y="4948203"/>
            <a:ext cx="1560988" cy="1170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897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47" y="10782"/>
            <a:ext cx="9948399" cy="6847217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14504" y="1063352"/>
            <a:ext cx="8915400" cy="36004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0070C0"/>
                </a:solidFill>
                <a:latin typeface="AvantGarde" pitchFamily="2" charset="0"/>
                <a:ea typeface="Lato Medium" panose="020F0502020204030203" pitchFamily="34" charset="0"/>
                <a:cs typeface="Lato Medium" panose="020F0502020204030203" pitchFamily="34" charset="0"/>
              </a:rPr>
              <a:t>Праздничное и тематическое оформление района</a:t>
            </a:r>
            <a:endParaRPr lang="ru-RU" sz="2000" dirty="0">
              <a:solidFill>
                <a:srgbClr val="0070C0"/>
              </a:solidFill>
              <a:latin typeface="AvantGarde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6536" y="1556792"/>
            <a:ext cx="835292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solidFill>
                  <a:srgbClr val="0070C0"/>
                </a:solidFill>
              </a:rPr>
              <a:t>Согласно полномочий, управа района согласовывает и контролирует работы по  тематическому  оформлению района, включая предприятия различных форм собственности, к государственным праздникам в соответствии с  утвержденными Концепциями праздничного оформления Южного административного округа и  города Москвы, а так же обеспечивает вывешивание государственных флагов согласно утвержденному адресному перечню в дни государственных праздников и памятных дат.</a:t>
            </a:r>
            <a:endParaRPr lang="ru-RU" sz="1200" dirty="0">
              <a:solidFill>
                <a:srgbClr val="0070C0"/>
              </a:solidFill>
            </a:endParaRPr>
          </a:p>
          <a:p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5123" y="2636912"/>
            <a:ext cx="6854162" cy="3331420"/>
          </a:xfrm>
        </p:spPr>
      </p:pic>
      <p:pic>
        <p:nvPicPr>
          <p:cNvPr id="18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1338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83778" y="1484783"/>
            <a:ext cx="8915400" cy="4525963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47" y="10782"/>
            <a:ext cx="9948399" cy="6847217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514504" y="980728"/>
            <a:ext cx="8915400" cy="36004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0070C0"/>
                </a:solidFill>
                <a:latin typeface="AvantGarde" pitchFamily="2" charset="0"/>
                <a:ea typeface="Lato Medium" panose="020F0502020204030203" pitchFamily="34" charset="0"/>
                <a:cs typeface="Lato Medium" panose="020F0502020204030203" pitchFamily="34" charset="0"/>
              </a:rPr>
              <a:t>Сфера потребительского рынка и услуг населению</a:t>
            </a:r>
            <a:endParaRPr lang="ru-RU" sz="2000" dirty="0">
              <a:solidFill>
                <a:srgbClr val="0070C0"/>
              </a:solidFill>
              <a:latin typeface="AvantGarde" pitchFamily="2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4685" y="1540384"/>
            <a:ext cx="7281416" cy="446620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385793" y="3148948"/>
            <a:ext cx="1494320" cy="141577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 algn="ctr">
              <a:lnSpc>
                <a:spcPts val="1200"/>
              </a:lnSpc>
            </a:pPr>
            <a:r>
              <a:rPr lang="ru-RU" sz="1200" b="1" dirty="0" smtClean="0">
                <a:solidFill>
                  <a:schemeClr val="bg1"/>
                </a:solidFill>
              </a:rPr>
              <a:t>Комплекс </a:t>
            </a:r>
          </a:p>
          <a:p>
            <a:pPr lvl="0" algn="ctr">
              <a:lnSpc>
                <a:spcPts val="1200"/>
              </a:lnSpc>
            </a:pPr>
            <a:r>
              <a:rPr lang="ru-RU" sz="1200" b="1" dirty="0" smtClean="0">
                <a:solidFill>
                  <a:schemeClr val="bg1"/>
                </a:solidFill>
              </a:rPr>
              <a:t>предприятий </a:t>
            </a:r>
          </a:p>
          <a:p>
            <a:pPr lvl="0" algn="ctr">
              <a:lnSpc>
                <a:spcPts val="1200"/>
              </a:lnSpc>
            </a:pPr>
            <a:r>
              <a:rPr lang="ru-RU" sz="1200" b="1" dirty="0">
                <a:solidFill>
                  <a:schemeClr val="bg1"/>
                </a:solidFill>
              </a:rPr>
              <a:t>п</a:t>
            </a:r>
            <a:r>
              <a:rPr lang="ru-RU" sz="1200" b="1" dirty="0" smtClean="0">
                <a:solidFill>
                  <a:schemeClr val="bg1"/>
                </a:solidFill>
              </a:rPr>
              <a:t>отребительского</a:t>
            </a:r>
          </a:p>
          <a:p>
            <a:pPr lvl="0" algn="ctr">
              <a:lnSpc>
                <a:spcPts val="1200"/>
              </a:lnSpc>
            </a:pPr>
            <a:r>
              <a:rPr lang="ru-RU" sz="1200" b="1" dirty="0" smtClean="0">
                <a:solidFill>
                  <a:schemeClr val="bg1"/>
                </a:solidFill>
              </a:rPr>
              <a:t>рынка </a:t>
            </a:r>
          </a:p>
          <a:p>
            <a:pPr lvl="0" algn="ctr"/>
            <a:r>
              <a:rPr lang="ru-RU" sz="1600" b="1" dirty="0" smtClean="0">
                <a:solidFill>
                  <a:schemeClr val="bg1"/>
                </a:solidFill>
              </a:rPr>
              <a:t>2800</a:t>
            </a:r>
            <a:r>
              <a:rPr lang="ru-RU" sz="1200" b="1" dirty="0" smtClean="0">
                <a:solidFill>
                  <a:schemeClr val="bg1"/>
                </a:solidFill>
              </a:rPr>
              <a:t> </a:t>
            </a:r>
          </a:p>
          <a:p>
            <a:pPr lvl="0" algn="ctr"/>
            <a:r>
              <a:rPr lang="ru-RU" sz="1200" b="1" dirty="0" smtClean="0">
                <a:solidFill>
                  <a:schemeClr val="bg1"/>
                </a:solidFill>
              </a:rPr>
              <a:t>объектов</a:t>
            </a: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4829435" y="1735502"/>
            <a:ext cx="57419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 smtClean="0">
                <a:solidFill>
                  <a:srgbClr val="0070C0"/>
                </a:solidFill>
              </a:rPr>
              <a:t>477</a:t>
            </a:r>
            <a:endParaRPr lang="ru-RU" sz="2000" b="1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609329" y="1612392"/>
            <a:ext cx="3454792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/>
              <a:t>предприятий </a:t>
            </a:r>
            <a:r>
              <a:rPr lang="ru-RU" sz="1100" b="1" dirty="0" smtClean="0"/>
              <a:t>торговли:</a:t>
            </a:r>
          </a:p>
          <a:p>
            <a:r>
              <a:rPr lang="ru-RU" sz="1100" b="1" dirty="0" smtClean="0"/>
              <a:t>207 </a:t>
            </a:r>
            <a:r>
              <a:rPr lang="ru-RU" sz="1100" b="1" dirty="0" smtClean="0"/>
              <a:t>объектов реализуют продовольственные товары</a:t>
            </a:r>
            <a:endParaRPr lang="ru-RU" sz="1100" b="1" dirty="0" smtClean="0"/>
          </a:p>
          <a:p>
            <a:r>
              <a:rPr lang="ru-RU" sz="1100" b="1" dirty="0" smtClean="0"/>
              <a:t>270 непродовольственные </a:t>
            </a:r>
            <a:r>
              <a:rPr lang="ru-RU" sz="1100" b="1" dirty="0" smtClean="0"/>
              <a:t>товары</a:t>
            </a:r>
            <a:endParaRPr lang="ru-RU" sz="11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5281869" y="2930022"/>
            <a:ext cx="4187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12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113385" y="2974541"/>
            <a:ext cx="19921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/>
              <a:t>к</a:t>
            </a:r>
            <a:r>
              <a:rPr lang="ru-RU" sz="1200" b="1" dirty="0" smtClean="0"/>
              <a:t>рупных торговых центров</a:t>
            </a:r>
            <a:endParaRPr lang="ru-RU" sz="12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5249289" y="4132672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378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117138" y="4134104"/>
            <a:ext cx="27510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/>
              <a:t>п</a:t>
            </a:r>
            <a:r>
              <a:rPr lang="ru-RU" sz="1200" b="1" dirty="0" smtClean="0"/>
              <a:t>редприятий </a:t>
            </a:r>
            <a:r>
              <a:rPr lang="ru-RU" sz="1200" b="1" dirty="0" smtClean="0"/>
              <a:t>бытового обслуживания</a:t>
            </a:r>
            <a:endParaRPr lang="ru-RU" sz="1200" b="1" dirty="0"/>
          </a:p>
        </p:txBody>
      </p:sp>
      <p:sp>
        <p:nvSpPr>
          <p:cNvPr id="16" name="TextBox 15"/>
          <p:cNvSpPr txBox="1"/>
          <p:nvPr/>
        </p:nvSpPr>
        <p:spPr>
          <a:xfrm>
            <a:off x="4801698" y="5230928"/>
            <a:ext cx="5357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0070C0"/>
                </a:solidFill>
              </a:rPr>
              <a:t>546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609329" y="5092428"/>
            <a:ext cx="276069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b="1" dirty="0" smtClean="0"/>
              <a:t>п</a:t>
            </a:r>
            <a:r>
              <a:rPr lang="ru-RU" sz="1200" b="1" dirty="0" smtClean="0"/>
              <a:t>редприятий </a:t>
            </a:r>
            <a:r>
              <a:rPr lang="ru-RU" sz="1200" b="1" dirty="0" smtClean="0"/>
              <a:t>общественного питания:</a:t>
            </a:r>
          </a:p>
          <a:p>
            <a:r>
              <a:rPr lang="ru-RU" sz="1200" b="1" dirty="0" smtClean="0"/>
              <a:t>535- открытая </a:t>
            </a:r>
            <a:r>
              <a:rPr lang="ru-RU" sz="1200" b="1" dirty="0" smtClean="0"/>
              <a:t>сеть</a:t>
            </a:r>
          </a:p>
          <a:p>
            <a:r>
              <a:rPr lang="ru-RU" sz="1200" b="1" dirty="0" smtClean="0"/>
              <a:t>13- закрытая </a:t>
            </a:r>
            <a:r>
              <a:rPr lang="ru-RU" sz="1200" b="1" dirty="0" smtClean="0"/>
              <a:t>сеть </a:t>
            </a:r>
            <a:endParaRPr lang="ru-RU" sz="1200" b="1" dirty="0"/>
          </a:p>
        </p:txBody>
      </p:sp>
      <p:pic>
        <p:nvPicPr>
          <p:cNvPr id="18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Выноска со стрелкой влево 22"/>
          <p:cNvSpPr/>
          <p:nvPr/>
        </p:nvSpPr>
        <p:spPr>
          <a:xfrm flipH="1">
            <a:off x="344485" y="2894297"/>
            <a:ext cx="1900197" cy="1678595"/>
          </a:xfrm>
          <a:prstGeom prst="leftArrow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323593" y="3226393"/>
            <a:ext cx="1296147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i="1" dirty="0">
                <a:solidFill>
                  <a:schemeClr val="bg1"/>
                </a:solidFill>
              </a:rPr>
              <a:t>В предприятиях торговли и услуг работают </a:t>
            </a:r>
            <a:endParaRPr lang="ru-RU" sz="1200" b="1" i="1" dirty="0" smtClean="0">
              <a:solidFill>
                <a:schemeClr val="bg1"/>
              </a:solidFill>
            </a:endParaRPr>
          </a:p>
          <a:p>
            <a:pPr algn="ctr"/>
            <a:r>
              <a:rPr lang="ru-RU" sz="1600" b="1" i="1" dirty="0" smtClean="0">
                <a:solidFill>
                  <a:schemeClr val="bg1"/>
                </a:solidFill>
              </a:rPr>
              <a:t>8 </a:t>
            </a:r>
            <a:r>
              <a:rPr lang="ru-RU" sz="1600" b="1" i="1" dirty="0">
                <a:solidFill>
                  <a:schemeClr val="bg1"/>
                </a:solidFill>
              </a:rPr>
              <a:t>994 </a:t>
            </a:r>
            <a:r>
              <a:rPr lang="ru-RU" sz="1600" b="1" i="1" dirty="0" smtClean="0">
                <a:solidFill>
                  <a:schemeClr val="bg1"/>
                </a:solidFill>
              </a:rPr>
              <a:t>чел.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1990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47" y="10782"/>
            <a:ext cx="9948399" cy="6847217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14504" y="980728"/>
            <a:ext cx="8915400" cy="36004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70C0"/>
                </a:solidFill>
                <a:latin typeface="AvantGarde" pitchFamily="2" charset="0"/>
              </a:rPr>
              <a:t>Об открытии и </a:t>
            </a:r>
            <a:r>
              <a:rPr lang="ru-RU" sz="2000" b="1" dirty="0" smtClean="0">
                <a:solidFill>
                  <a:srgbClr val="0070C0"/>
                </a:solidFill>
                <a:latin typeface="AvantGarde" pitchFamily="2" charset="0"/>
              </a:rPr>
              <a:t>закрытии </a:t>
            </a:r>
            <a:r>
              <a:rPr lang="ru-RU" sz="2000" b="1" dirty="0">
                <a:solidFill>
                  <a:srgbClr val="0070C0"/>
                </a:solidFill>
                <a:latin typeface="AvantGarde" pitchFamily="2" charset="0"/>
              </a:rPr>
              <a:t>сетевых предприятий торговли на территории района в 2021 </a:t>
            </a:r>
            <a:r>
              <a:rPr lang="ru-RU" sz="2000" b="1" dirty="0" smtClean="0">
                <a:solidFill>
                  <a:srgbClr val="0070C0"/>
                </a:solidFill>
                <a:latin typeface="AvantGarde" pitchFamily="2" charset="0"/>
              </a:rPr>
              <a:t>году</a:t>
            </a:r>
            <a:endParaRPr lang="ru-RU" sz="2000" dirty="0">
              <a:solidFill>
                <a:srgbClr val="0070C0"/>
              </a:solidFill>
              <a:latin typeface="AvantGarde" pitchFamily="2" charset="0"/>
            </a:endParaRPr>
          </a:p>
        </p:txBody>
      </p:sp>
      <p:pic>
        <p:nvPicPr>
          <p:cNvPr id="6146" name="Picture 2" descr="C:\Users\Admin\Desktop\10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576" y="2028238"/>
            <a:ext cx="3501999" cy="3566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 descr="C:\Users\Admin\Desktop\1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87040" y="2028238"/>
            <a:ext cx="3501999" cy="3566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280592" y="2132856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Открытие сетевых магазинов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417859" y="2142582"/>
            <a:ext cx="3240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Закрытие </a:t>
            </a:r>
            <a:r>
              <a:rPr lang="ru-RU" b="1" dirty="0">
                <a:solidFill>
                  <a:schemeClr val="bg1"/>
                </a:solidFill>
              </a:rPr>
              <a:t>сетевых магазинов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280592" y="3410782"/>
            <a:ext cx="3168352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800" b="1" dirty="0">
                <a:solidFill>
                  <a:schemeClr val="tx2">
                    <a:lumMod val="75000"/>
                  </a:schemeClr>
                </a:solidFill>
              </a:rPr>
              <a:t>У</a:t>
            </a:r>
            <a:r>
              <a:rPr lang="ru-RU" sz="800" b="1" dirty="0" smtClean="0">
                <a:solidFill>
                  <a:schemeClr val="tx2">
                    <a:lumMod val="75000"/>
                  </a:schemeClr>
                </a:solidFill>
              </a:rPr>
              <a:t>ниверсам </a:t>
            </a:r>
            <a:r>
              <a:rPr lang="ru-RU" sz="800" b="1" dirty="0">
                <a:solidFill>
                  <a:schemeClr val="tx2">
                    <a:lumMod val="75000"/>
                  </a:schemeClr>
                </a:solidFill>
              </a:rPr>
              <a:t>«Фасоль</a:t>
            </a:r>
            <a:r>
              <a:rPr lang="ru-RU" sz="800" b="1" dirty="0" smtClean="0">
                <a:solidFill>
                  <a:schemeClr val="tx2">
                    <a:lumMod val="75000"/>
                  </a:schemeClr>
                </a:solidFill>
              </a:rPr>
              <a:t>»</a:t>
            </a:r>
          </a:p>
          <a:p>
            <a:r>
              <a:rPr lang="ru-RU" sz="800" b="1" dirty="0" smtClean="0">
                <a:solidFill>
                  <a:schemeClr val="tx2">
                    <a:lumMod val="75000"/>
                  </a:schemeClr>
                </a:solidFill>
              </a:rPr>
              <a:t>        </a:t>
            </a:r>
            <a:r>
              <a:rPr lang="ru-RU" sz="800" b="1" dirty="0" smtClean="0">
                <a:solidFill>
                  <a:schemeClr val="tx2">
                    <a:lumMod val="75000"/>
                  </a:schemeClr>
                </a:solidFill>
              </a:rPr>
              <a:t>улица </a:t>
            </a:r>
            <a:r>
              <a:rPr lang="ru-RU" sz="800" b="1" dirty="0">
                <a:solidFill>
                  <a:schemeClr val="tx2">
                    <a:lumMod val="75000"/>
                  </a:schemeClr>
                </a:solidFill>
              </a:rPr>
              <a:t>Архитектора Щусева, дом 2, корпус 2;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800" b="1" dirty="0">
                <a:solidFill>
                  <a:schemeClr val="tx2">
                    <a:lumMod val="75000"/>
                  </a:schemeClr>
                </a:solidFill>
              </a:rPr>
              <a:t>У</a:t>
            </a:r>
            <a:r>
              <a:rPr lang="ru-RU" sz="800" b="1" dirty="0" smtClean="0">
                <a:solidFill>
                  <a:schemeClr val="tx2">
                    <a:lumMod val="75000"/>
                  </a:schemeClr>
                </a:solidFill>
              </a:rPr>
              <a:t>ниверсам </a:t>
            </a:r>
            <a:r>
              <a:rPr lang="ru-RU" sz="800" b="1" dirty="0">
                <a:solidFill>
                  <a:schemeClr val="tx2">
                    <a:lumMod val="75000"/>
                  </a:schemeClr>
                </a:solidFill>
              </a:rPr>
              <a:t>«Фасоль</a:t>
            </a:r>
            <a:r>
              <a:rPr lang="ru-RU" sz="800" b="1" dirty="0" smtClean="0">
                <a:solidFill>
                  <a:schemeClr val="tx2">
                    <a:lumMod val="75000"/>
                  </a:schemeClr>
                </a:solidFill>
              </a:rPr>
              <a:t>», </a:t>
            </a:r>
            <a:r>
              <a:rPr lang="ru-RU" sz="800" b="1" dirty="0">
                <a:solidFill>
                  <a:schemeClr val="tx2">
                    <a:lumMod val="75000"/>
                  </a:schemeClr>
                </a:solidFill>
              </a:rPr>
              <a:t>улица </a:t>
            </a:r>
            <a:r>
              <a:rPr lang="ru-RU" sz="800" b="1" dirty="0" err="1">
                <a:solidFill>
                  <a:schemeClr val="tx2">
                    <a:lumMod val="75000"/>
                  </a:schemeClr>
                </a:solidFill>
              </a:rPr>
              <a:t>Мастеркова</a:t>
            </a:r>
            <a:r>
              <a:rPr lang="ru-RU" sz="800" b="1" dirty="0">
                <a:solidFill>
                  <a:schemeClr val="tx2">
                    <a:lumMod val="75000"/>
                  </a:schemeClr>
                </a:solidFill>
              </a:rPr>
              <a:t>, дом 4;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800" b="1" dirty="0" smtClean="0">
                <a:solidFill>
                  <a:schemeClr val="tx2">
                    <a:lumMod val="75000"/>
                  </a:schemeClr>
                </a:solidFill>
              </a:rPr>
              <a:t>Супермаркет </a:t>
            </a:r>
            <a:r>
              <a:rPr lang="ru-RU" sz="800" b="1" dirty="0">
                <a:solidFill>
                  <a:schemeClr val="tx2">
                    <a:lumMod val="75000"/>
                  </a:schemeClr>
                </a:solidFill>
              </a:rPr>
              <a:t>«Пятерочка», улица </a:t>
            </a:r>
            <a:r>
              <a:rPr lang="ru-RU" sz="800" b="1" dirty="0" err="1">
                <a:solidFill>
                  <a:schemeClr val="tx2">
                    <a:lumMod val="75000"/>
                  </a:schemeClr>
                </a:solidFill>
              </a:rPr>
              <a:t>Мастеркова</a:t>
            </a:r>
            <a:r>
              <a:rPr lang="ru-RU" sz="800" b="1" dirty="0">
                <a:solidFill>
                  <a:schemeClr val="tx2">
                    <a:lumMod val="75000"/>
                  </a:schemeClr>
                </a:solidFill>
              </a:rPr>
              <a:t>, дом 6;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8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800" b="1" dirty="0">
                <a:solidFill>
                  <a:schemeClr val="tx2">
                    <a:lumMod val="75000"/>
                  </a:schemeClr>
                </a:solidFill>
              </a:rPr>
              <a:t>«Цветочный ряд» г. Москва, ул. Автозаводская, д.13/1;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800" b="1" dirty="0" smtClean="0">
                <a:solidFill>
                  <a:schemeClr val="tx2">
                    <a:lumMod val="75000"/>
                  </a:schemeClr>
                </a:solidFill>
              </a:rPr>
              <a:t>Магазин </a:t>
            </a:r>
            <a:r>
              <a:rPr lang="ru-RU" sz="800" b="1" dirty="0">
                <a:solidFill>
                  <a:schemeClr val="tx2">
                    <a:lumMod val="75000"/>
                  </a:schemeClr>
                </a:solidFill>
              </a:rPr>
              <a:t>алкогольных напитков «Красное и Белое», </a:t>
            </a:r>
            <a:endParaRPr lang="ru-RU" sz="8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800" b="1" dirty="0" smtClean="0">
                <a:solidFill>
                  <a:schemeClr val="tx2">
                    <a:lumMod val="75000"/>
                  </a:schemeClr>
                </a:solidFill>
              </a:rPr>
              <a:t>        </a:t>
            </a:r>
            <a:r>
              <a:rPr lang="ru-RU" sz="800" b="1" dirty="0" err="1" smtClean="0">
                <a:solidFill>
                  <a:schemeClr val="tx2">
                    <a:lumMod val="75000"/>
                  </a:schemeClr>
                </a:solidFill>
              </a:rPr>
              <a:t>Духовской</a:t>
            </a:r>
            <a:r>
              <a:rPr lang="ru-RU" sz="800" b="1" dirty="0" smtClean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800" b="1" dirty="0">
                <a:solidFill>
                  <a:schemeClr val="tx2">
                    <a:lumMod val="75000"/>
                  </a:schemeClr>
                </a:solidFill>
              </a:rPr>
              <a:t>переулок, дом 22А;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800" b="1" dirty="0" smtClean="0">
                <a:solidFill>
                  <a:schemeClr val="tx2">
                    <a:lumMod val="75000"/>
                  </a:schemeClr>
                </a:solidFill>
              </a:rPr>
              <a:t>Магазин </a:t>
            </a:r>
            <a:r>
              <a:rPr lang="ru-RU" sz="800" b="1" dirty="0">
                <a:solidFill>
                  <a:schemeClr val="tx2">
                    <a:lumMod val="75000"/>
                  </a:schemeClr>
                </a:solidFill>
              </a:rPr>
              <a:t>товары для дома «</a:t>
            </a:r>
            <a:r>
              <a:rPr lang="ru-RU" sz="800" b="1" dirty="0" err="1">
                <a:solidFill>
                  <a:schemeClr val="tx2">
                    <a:lumMod val="75000"/>
                  </a:schemeClr>
                </a:solidFill>
              </a:rPr>
              <a:t>Fix</a:t>
            </a:r>
            <a:r>
              <a:rPr lang="ru-RU" sz="8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800" b="1" dirty="0" err="1">
                <a:solidFill>
                  <a:schemeClr val="tx2">
                    <a:lumMod val="75000"/>
                  </a:schemeClr>
                </a:solidFill>
              </a:rPr>
              <a:t>Price</a:t>
            </a:r>
            <a:r>
              <a:rPr lang="ru-RU" sz="800" b="1" dirty="0" smtClean="0">
                <a:solidFill>
                  <a:schemeClr val="tx2">
                    <a:lumMod val="75000"/>
                  </a:schemeClr>
                </a:solidFill>
              </a:rPr>
              <a:t>»,</a:t>
            </a:r>
          </a:p>
          <a:p>
            <a:r>
              <a:rPr lang="ru-RU" sz="800" b="1" dirty="0" smtClean="0">
                <a:solidFill>
                  <a:schemeClr val="tx2">
                    <a:lumMod val="75000"/>
                  </a:schemeClr>
                </a:solidFill>
              </a:rPr>
              <a:t>        улица </a:t>
            </a:r>
            <a:r>
              <a:rPr lang="ru-RU" sz="800" b="1" dirty="0" err="1">
                <a:solidFill>
                  <a:schemeClr val="tx2">
                    <a:lumMod val="75000"/>
                  </a:schemeClr>
                </a:solidFill>
              </a:rPr>
              <a:t>Мастеркова</a:t>
            </a:r>
            <a:r>
              <a:rPr lang="ru-RU" sz="800" b="1" dirty="0">
                <a:solidFill>
                  <a:schemeClr val="tx2">
                    <a:lumMod val="75000"/>
                  </a:schemeClr>
                </a:solidFill>
              </a:rPr>
              <a:t>, дом 6;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800" b="1" dirty="0" smtClean="0">
                <a:solidFill>
                  <a:schemeClr val="tx2">
                    <a:lumMod val="75000"/>
                  </a:schemeClr>
                </a:solidFill>
              </a:rPr>
              <a:t>Магазин </a:t>
            </a:r>
            <a:r>
              <a:rPr lang="ru-RU" sz="800" b="1" dirty="0">
                <a:solidFill>
                  <a:schemeClr val="tx2">
                    <a:lumMod val="75000"/>
                  </a:schemeClr>
                </a:solidFill>
              </a:rPr>
              <a:t>«Хозяйственные товары» «1000 Мелочей», </a:t>
            </a:r>
            <a:endParaRPr lang="ru-RU" sz="800" b="1" dirty="0" smtClean="0">
              <a:solidFill>
                <a:schemeClr val="tx2">
                  <a:lumMod val="75000"/>
                </a:schemeClr>
              </a:solidFill>
            </a:endParaRPr>
          </a:p>
          <a:p>
            <a:r>
              <a:rPr lang="ru-RU" sz="800" b="1" dirty="0" smtClean="0">
                <a:solidFill>
                  <a:schemeClr val="tx2">
                    <a:lumMod val="75000"/>
                  </a:schemeClr>
                </a:solidFill>
              </a:rPr>
              <a:t>        Восточная </a:t>
            </a:r>
            <a:r>
              <a:rPr lang="ru-RU" sz="800" b="1" dirty="0">
                <a:solidFill>
                  <a:schemeClr val="tx2">
                    <a:lumMod val="75000"/>
                  </a:schemeClr>
                </a:solidFill>
              </a:rPr>
              <a:t>улица, дом 9;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800" b="1" dirty="0" smtClean="0">
                <a:solidFill>
                  <a:schemeClr val="tx2">
                    <a:lumMod val="75000"/>
                  </a:schemeClr>
                </a:solidFill>
              </a:rPr>
              <a:t>супермаркет </a:t>
            </a:r>
            <a:r>
              <a:rPr lang="ru-RU" sz="800" b="1" dirty="0">
                <a:solidFill>
                  <a:schemeClr val="tx2">
                    <a:lumMod val="75000"/>
                  </a:schemeClr>
                </a:solidFill>
              </a:rPr>
              <a:t>«</a:t>
            </a:r>
            <a:r>
              <a:rPr lang="ru-RU" sz="800" b="1" dirty="0" err="1">
                <a:solidFill>
                  <a:schemeClr val="tx2">
                    <a:lumMod val="75000"/>
                  </a:schemeClr>
                </a:solidFill>
              </a:rPr>
              <a:t>Мираторг</a:t>
            </a:r>
            <a:r>
              <a:rPr lang="ru-RU" sz="800" b="1" dirty="0">
                <a:solidFill>
                  <a:schemeClr val="tx2">
                    <a:lumMod val="75000"/>
                  </a:schemeClr>
                </a:solidFill>
              </a:rPr>
              <a:t>», улица Ленинская Слобода, дом 26;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800" b="1" dirty="0" smtClean="0">
                <a:solidFill>
                  <a:schemeClr val="tx2">
                    <a:lumMod val="75000"/>
                  </a:schemeClr>
                </a:solidFill>
              </a:rPr>
              <a:t>Магазин </a:t>
            </a:r>
            <a:r>
              <a:rPr lang="ru-RU" sz="800" b="1" dirty="0">
                <a:solidFill>
                  <a:schemeClr val="tx2">
                    <a:lumMod val="75000"/>
                  </a:schemeClr>
                </a:solidFill>
              </a:rPr>
              <a:t>«Алкогольные напитки» «Ароматный Мир</a:t>
            </a:r>
            <a:r>
              <a:rPr lang="ru-RU" sz="800" b="1" dirty="0" smtClean="0">
                <a:solidFill>
                  <a:schemeClr val="tx2">
                    <a:lumMod val="75000"/>
                  </a:schemeClr>
                </a:solidFill>
              </a:rPr>
              <a:t>»,</a:t>
            </a:r>
          </a:p>
          <a:p>
            <a:r>
              <a:rPr lang="ru-RU" sz="800" b="1" dirty="0">
                <a:solidFill>
                  <a:schemeClr val="tx2">
                    <a:lumMod val="75000"/>
                  </a:schemeClr>
                </a:solidFill>
              </a:rPr>
              <a:t> </a:t>
            </a:r>
            <a:r>
              <a:rPr lang="ru-RU" sz="800" b="1" dirty="0" smtClean="0">
                <a:solidFill>
                  <a:schemeClr val="tx2">
                    <a:lumMod val="75000"/>
                  </a:schemeClr>
                </a:solidFill>
              </a:rPr>
              <a:t>        </a:t>
            </a:r>
            <a:r>
              <a:rPr lang="ru-RU" sz="800" b="1" dirty="0">
                <a:solidFill>
                  <a:schemeClr val="tx2">
                    <a:lumMod val="75000"/>
                  </a:schemeClr>
                </a:solidFill>
              </a:rPr>
              <a:t>2-й </a:t>
            </a:r>
            <a:r>
              <a:rPr lang="ru-RU" sz="800" b="1" dirty="0" err="1">
                <a:solidFill>
                  <a:schemeClr val="tx2">
                    <a:lumMod val="75000"/>
                  </a:schemeClr>
                </a:solidFill>
              </a:rPr>
              <a:t>Кожевнический</a:t>
            </a:r>
            <a:r>
              <a:rPr lang="ru-RU" sz="800" b="1" dirty="0">
                <a:solidFill>
                  <a:schemeClr val="tx2">
                    <a:lumMod val="75000"/>
                  </a:schemeClr>
                </a:solidFill>
              </a:rPr>
              <a:t> переулок, дом 1;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800" b="1" dirty="0" smtClean="0">
                <a:solidFill>
                  <a:schemeClr val="tx2">
                    <a:lumMod val="75000"/>
                  </a:schemeClr>
                </a:solidFill>
              </a:rPr>
              <a:t>Супермаркет </a:t>
            </a:r>
            <a:r>
              <a:rPr lang="ru-RU" sz="800" b="1" dirty="0">
                <a:solidFill>
                  <a:schemeClr val="tx2">
                    <a:lumMod val="75000"/>
                  </a:schemeClr>
                </a:solidFill>
              </a:rPr>
              <a:t>«Лента», </a:t>
            </a:r>
            <a:r>
              <a:rPr lang="ru-RU" sz="800" b="1" dirty="0" err="1">
                <a:solidFill>
                  <a:schemeClr val="tx2">
                    <a:lumMod val="75000"/>
                  </a:schemeClr>
                </a:solidFill>
              </a:rPr>
              <a:t>Духовской</a:t>
            </a:r>
            <a:r>
              <a:rPr lang="ru-RU" sz="800" b="1" dirty="0">
                <a:solidFill>
                  <a:schemeClr val="tx2">
                    <a:lumMod val="75000"/>
                  </a:schemeClr>
                </a:solidFill>
              </a:rPr>
              <a:t> переулок, дом 16.</a:t>
            </a:r>
          </a:p>
          <a:p>
            <a:endParaRPr lang="ru-RU" sz="800" dirty="0"/>
          </a:p>
        </p:txBody>
      </p:sp>
      <p:sp>
        <p:nvSpPr>
          <p:cNvPr id="8" name="TextBox 7"/>
          <p:cNvSpPr txBox="1"/>
          <p:nvPr/>
        </p:nvSpPr>
        <p:spPr>
          <a:xfrm>
            <a:off x="5417859" y="3356992"/>
            <a:ext cx="320754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800" b="1" i="1" dirty="0" smtClean="0">
                <a:solidFill>
                  <a:schemeClr val="tx2">
                    <a:lumMod val="75000"/>
                  </a:schemeClr>
                </a:solidFill>
              </a:rPr>
              <a:t>супермаркет </a:t>
            </a:r>
            <a:r>
              <a:rPr lang="ru-RU" sz="800" b="1" i="1" dirty="0">
                <a:solidFill>
                  <a:schemeClr val="tx2">
                    <a:lumMod val="75000"/>
                  </a:schemeClr>
                </a:solidFill>
              </a:rPr>
              <a:t>«Билла», </a:t>
            </a:r>
            <a:r>
              <a:rPr lang="ru-RU" sz="800" b="1" i="1" dirty="0" err="1">
                <a:solidFill>
                  <a:schemeClr val="tx2">
                    <a:lumMod val="75000"/>
                  </a:schemeClr>
                </a:solidFill>
              </a:rPr>
              <a:t>Духовской</a:t>
            </a:r>
            <a:r>
              <a:rPr lang="ru-RU" sz="800" b="1" i="1" dirty="0">
                <a:solidFill>
                  <a:schemeClr val="tx2">
                    <a:lumMod val="75000"/>
                  </a:schemeClr>
                </a:solidFill>
              </a:rPr>
              <a:t> переулок, дом 16;</a:t>
            </a:r>
            <a:endParaRPr lang="ru-RU" sz="800" b="1" dirty="0">
              <a:solidFill>
                <a:schemeClr val="tx2">
                  <a:lumMod val="7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800" b="1" i="1" dirty="0" smtClean="0">
                <a:solidFill>
                  <a:schemeClr val="tx2">
                    <a:lumMod val="75000"/>
                  </a:schemeClr>
                </a:solidFill>
              </a:rPr>
              <a:t>универсам </a:t>
            </a:r>
            <a:r>
              <a:rPr lang="ru-RU" sz="800" b="1" i="1" dirty="0">
                <a:solidFill>
                  <a:schemeClr val="tx2">
                    <a:lumMod val="75000"/>
                  </a:schemeClr>
                </a:solidFill>
              </a:rPr>
              <a:t>«</a:t>
            </a:r>
            <a:r>
              <a:rPr lang="ru-RU" sz="800" b="1" i="1" dirty="0" err="1">
                <a:solidFill>
                  <a:schemeClr val="tx2">
                    <a:lumMod val="75000"/>
                  </a:schemeClr>
                </a:solidFill>
              </a:rPr>
              <a:t>ВкусВилл</a:t>
            </a:r>
            <a:r>
              <a:rPr lang="ru-RU" sz="800" b="1" i="1" dirty="0">
                <a:solidFill>
                  <a:schemeClr val="tx2">
                    <a:lumMod val="75000"/>
                  </a:schemeClr>
                </a:solidFill>
              </a:rPr>
              <a:t>»  улица </a:t>
            </a:r>
            <a:r>
              <a:rPr lang="ru-RU" sz="800" b="1" i="1" dirty="0" err="1">
                <a:solidFill>
                  <a:schemeClr val="tx2">
                    <a:lumMod val="75000"/>
                  </a:schemeClr>
                </a:solidFill>
              </a:rPr>
              <a:t>Серпуховский</a:t>
            </a:r>
            <a:r>
              <a:rPr lang="ru-RU" sz="800" b="1" i="1" dirty="0">
                <a:solidFill>
                  <a:schemeClr val="tx2">
                    <a:lumMod val="75000"/>
                  </a:schemeClr>
                </a:solidFill>
              </a:rPr>
              <a:t> Вал, дом 14;</a:t>
            </a:r>
            <a:endParaRPr lang="ru-RU" sz="800" b="1" dirty="0">
              <a:solidFill>
                <a:schemeClr val="tx2">
                  <a:lumMod val="7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800" b="1" i="1" dirty="0" smtClean="0">
                <a:solidFill>
                  <a:schemeClr val="tx2">
                    <a:lumMod val="75000"/>
                  </a:schemeClr>
                </a:solidFill>
              </a:rPr>
              <a:t>универсам </a:t>
            </a:r>
            <a:r>
              <a:rPr lang="ru-RU" sz="800" b="1" i="1" dirty="0">
                <a:solidFill>
                  <a:schemeClr val="tx2">
                    <a:lumMod val="75000"/>
                  </a:schemeClr>
                </a:solidFill>
              </a:rPr>
              <a:t>«</a:t>
            </a:r>
            <a:r>
              <a:rPr lang="ru-RU" sz="800" b="1" i="1" dirty="0" err="1">
                <a:solidFill>
                  <a:schemeClr val="tx2">
                    <a:lumMod val="75000"/>
                  </a:schemeClr>
                </a:solidFill>
              </a:rPr>
              <a:t>Дикси</a:t>
            </a:r>
            <a:r>
              <a:rPr lang="ru-RU" sz="800" b="1" i="1" dirty="0">
                <a:solidFill>
                  <a:schemeClr val="tx2">
                    <a:lumMod val="75000"/>
                  </a:schemeClr>
                </a:solidFill>
              </a:rPr>
              <a:t>», Автозаводская улица, дом 4;</a:t>
            </a:r>
            <a:endParaRPr lang="ru-RU" sz="800" b="1" dirty="0">
              <a:solidFill>
                <a:schemeClr val="tx2">
                  <a:lumMod val="7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800" b="1" i="1" dirty="0" smtClean="0">
                <a:solidFill>
                  <a:schemeClr val="tx2">
                    <a:lumMod val="75000"/>
                  </a:schemeClr>
                </a:solidFill>
              </a:rPr>
              <a:t>Магазин  </a:t>
            </a:r>
            <a:r>
              <a:rPr lang="ru-RU" sz="800" b="1" i="1" dirty="0">
                <a:solidFill>
                  <a:schemeClr val="tx2">
                    <a:lumMod val="75000"/>
                  </a:schemeClr>
                </a:solidFill>
              </a:rPr>
              <a:t>«</a:t>
            </a:r>
            <a:r>
              <a:rPr lang="ru-RU" sz="800" b="1" i="1" dirty="0" err="1">
                <a:solidFill>
                  <a:schemeClr val="tx2">
                    <a:lumMod val="75000"/>
                  </a:schemeClr>
                </a:solidFill>
              </a:rPr>
              <a:t>Элизэ</a:t>
            </a:r>
            <a:r>
              <a:rPr lang="ru-RU" sz="800" b="1" i="1" dirty="0">
                <a:solidFill>
                  <a:schemeClr val="tx2">
                    <a:lumMod val="75000"/>
                  </a:schemeClr>
                </a:solidFill>
              </a:rPr>
              <a:t>»,  Большая Тульская улица, дом 2;</a:t>
            </a:r>
            <a:endParaRPr lang="ru-RU" sz="800" b="1" dirty="0">
              <a:solidFill>
                <a:schemeClr val="tx2">
                  <a:lumMod val="7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800" b="1" i="1" dirty="0" smtClean="0">
                <a:solidFill>
                  <a:schemeClr val="tx2">
                    <a:lumMod val="75000"/>
                  </a:schemeClr>
                </a:solidFill>
              </a:rPr>
              <a:t>Магазин  </a:t>
            </a:r>
            <a:r>
              <a:rPr lang="ru-RU" sz="800" b="1" i="1" dirty="0">
                <a:solidFill>
                  <a:schemeClr val="tx2">
                    <a:lumMod val="75000"/>
                  </a:schemeClr>
                </a:solidFill>
              </a:rPr>
              <a:t>«Смешные цены», улица Шухова, дом 21;</a:t>
            </a:r>
            <a:endParaRPr lang="ru-RU" sz="800" b="1" dirty="0">
              <a:solidFill>
                <a:schemeClr val="tx2">
                  <a:lumMod val="7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800" b="1" i="1" dirty="0" smtClean="0">
                <a:solidFill>
                  <a:schemeClr val="tx2">
                    <a:lumMod val="75000"/>
                  </a:schemeClr>
                </a:solidFill>
              </a:rPr>
              <a:t>Магазин </a:t>
            </a:r>
            <a:r>
              <a:rPr lang="ru-RU" sz="800" b="1" i="1" dirty="0">
                <a:solidFill>
                  <a:schemeClr val="tx2">
                    <a:lumMod val="75000"/>
                  </a:schemeClr>
                </a:solidFill>
              </a:rPr>
              <a:t>«Цветочный ряд», Автозаводская улица, дом 13/1;</a:t>
            </a:r>
            <a:endParaRPr lang="ru-RU" sz="800" b="1" dirty="0">
              <a:solidFill>
                <a:schemeClr val="tx2">
                  <a:lumMod val="7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800" b="1" i="1" dirty="0" smtClean="0">
                <a:solidFill>
                  <a:schemeClr val="tx2">
                    <a:lumMod val="75000"/>
                  </a:schemeClr>
                </a:solidFill>
              </a:rPr>
              <a:t>Магазин </a:t>
            </a:r>
            <a:r>
              <a:rPr lang="ru-RU" sz="800" b="1" i="1" dirty="0">
                <a:solidFill>
                  <a:schemeClr val="tx2">
                    <a:lumMod val="75000"/>
                  </a:schemeClr>
                </a:solidFill>
              </a:rPr>
              <a:t>«</a:t>
            </a:r>
            <a:r>
              <a:rPr lang="ru-RU" sz="800" b="1" i="1" dirty="0" err="1">
                <a:solidFill>
                  <a:schemeClr val="tx2">
                    <a:lumMod val="75000"/>
                  </a:schemeClr>
                </a:solidFill>
              </a:rPr>
              <a:t>Zenden</a:t>
            </a:r>
            <a:r>
              <a:rPr lang="ru-RU" sz="800" b="1" i="1" dirty="0">
                <a:solidFill>
                  <a:schemeClr val="tx2">
                    <a:lumMod val="75000"/>
                  </a:schemeClr>
                </a:solidFill>
              </a:rPr>
              <a:t>», проспект Андропова, дом 8;</a:t>
            </a:r>
            <a:endParaRPr lang="ru-RU" sz="800" b="1" dirty="0">
              <a:solidFill>
                <a:schemeClr val="tx2">
                  <a:lumMod val="7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800" b="1" i="1" dirty="0" smtClean="0">
                <a:solidFill>
                  <a:schemeClr val="tx2">
                    <a:lumMod val="75000"/>
                  </a:schemeClr>
                </a:solidFill>
              </a:rPr>
              <a:t>универсам </a:t>
            </a:r>
            <a:r>
              <a:rPr lang="ru-RU" sz="800" b="1" i="1" dirty="0">
                <a:solidFill>
                  <a:schemeClr val="tx2">
                    <a:lumMod val="75000"/>
                  </a:schemeClr>
                </a:solidFill>
              </a:rPr>
              <a:t>«Фасоль», </a:t>
            </a:r>
            <a:r>
              <a:rPr lang="ru-RU" sz="800" b="1" i="1" dirty="0" err="1">
                <a:solidFill>
                  <a:schemeClr val="tx2">
                    <a:lumMod val="75000"/>
                  </a:schemeClr>
                </a:solidFill>
              </a:rPr>
              <a:t>Даниловская</a:t>
            </a:r>
            <a:r>
              <a:rPr lang="ru-RU" sz="800" b="1" i="1" dirty="0">
                <a:solidFill>
                  <a:schemeClr val="tx2">
                    <a:lumMod val="75000"/>
                  </a:schemeClr>
                </a:solidFill>
              </a:rPr>
              <a:t> набережная, дом 6, корпус 1А;</a:t>
            </a:r>
            <a:endParaRPr lang="ru-RU" sz="800" b="1" dirty="0">
              <a:solidFill>
                <a:schemeClr val="tx2">
                  <a:lumMod val="7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800" b="1" i="1" dirty="0" smtClean="0">
                <a:solidFill>
                  <a:schemeClr val="tx2">
                    <a:lumMod val="75000"/>
                  </a:schemeClr>
                </a:solidFill>
              </a:rPr>
              <a:t>универсам </a:t>
            </a:r>
            <a:r>
              <a:rPr lang="ru-RU" sz="800" b="1" i="1" dirty="0">
                <a:solidFill>
                  <a:schemeClr val="tx2">
                    <a:lumMod val="75000"/>
                  </a:schemeClr>
                </a:solidFill>
              </a:rPr>
              <a:t>«Магнолия», улица </a:t>
            </a:r>
            <a:r>
              <a:rPr lang="ru-RU" sz="800" b="1" i="1" dirty="0" err="1">
                <a:solidFill>
                  <a:schemeClr val="tx2">
                    <a:lumMod val="75000"/>
                  </a:schemeClr>
                </a:solidFill>
              </a:rPr>
              <a:t>Серпуховский</a:t>
            </a:r>
            <a:r>
              <a:rPr lang="ru-RU" sz="800" b="1" i="1" dirty="0">
                <a:solidFill>
                  <a:schemeClr val="tx2">
                    <a:lumMod val="75000"/>
                  </a:schemeClr>
                </a:solidFill>
              </a:rPr>
              <a:t> Вал, дом 5.</a:t>
            </a:r>
            <a:endParaRPr lang="ru-RU" sz="800" b="1" dirty="0">
              <a:solidFill>
                <a:schemeClr val="tx2">
                  <a:lumMod val="75000"/>
                </a:schemeClr>
              </a:solidFill>
            </a:endParaRPr>
          </a:p>
          <a:p>
            <a:endParaRPr lang="ru-RU" sz="800" b="1" dirty="0">
              <a:solidFill>
                <a:schemeClr val="tx2">
                  <a:lumMod val="75000"/>
                </a:schemeClr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endParaRPr lang="ru-RU" sz="800" dirty="0">
              <a:solidFill>
                <a:schemeClr val="tx2">
                  <a:lumMod val="75000"/>
                </a:schemeClr>
              </a:solidFill>
            </a:endParaRPr>
          </a:p>
        </p:txBody>
      </p:sp>
      <p:pic>
        <p:nvPicPr>
          <p:cNvPr id="12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4689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47" y="10782"/>
            <a:ext cx="9948399" cy="6847217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514504" y="980728"/>
            <a:ext cx="8915400" cy="36004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>
                <a:solidFill>
                  <a:srgbClr val="0070C0"/>
                </a:solidFill>
                <a:latin typeface="AvantGarde" pitchFamily="2" charset="0"/>
                <a:ea typeface="Lato Medium" panose="020F0502020204030203" pitchFamily="34" charset="0"/>
                <a:cs typeface="Lato Medium" panose="020F0502020204030203" pitchFamily="34" charset="0"/>
              </a:rPr>
              <a:t>Сфера потребительского рынка и услуг населению</a:t>
            </a:r>
            <a:endParaRPr lang="ru-RU" sz="2000" dirty="0">
              <a:solidFill>
                <a:srgbClr val="0070C0"/>
              </a:solidFill>
              <a:latin typeface="AvantGarde" pitchFamily="2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60512" y="1635876"/>
            <a:ext cx="4286486" cy="1882156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60512" y="2127883"/>
            <a:ext cx="4286486" cy="1728191"/>
          </a:xfrm>
          <a:prstGeom prst="roundRect">
            <a:avLst/>
          </a:prstGeom>
          <a:gradFill flip="none" rotWithShape="1">
            <a:gsLst>
              <a:gs pos="0">
                <a:srgbClr val="00B0F0"/>
              </a:gs>
              <a:gs pos="50000">
                <a:srgbClr val="87CBF5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775686" y="2134068"/>
            <a:ext cx="3817982" cy="18928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050" b="1" dirty="0">
              <a:solidFill>
                <a:srgbClr val="002060"/>
              </a:solidFill>
            </a:endParaRPr>
          </a:p>
          <a:p>
            <a:r>
              <a:rPr lang="ru-RU" sz="1050" b="1" i="1" dirty="0">
                <a:solidFill>
                  <a:srgbClr val="002060"/>
                </a:solidFill>
              </a:rPr>
              <a:t>- НТО «Печать» ‑ 15 объектов;</a:t>
            </a:r>
            <a:endParaRPr lang="ru-RU" sz="1050" b="1" dirty="0">
              <a:solidFill>
                <a:srgbClr val="002060"/>
              </a:solidFill>
            </a:endParaRPr>
          </a:p>
          <a:p>
            <a:r>
              <a:rPr lang="ru-RU" sz="1050" b="1" i="1" dirty="0">
                <a:solidFill>
                  <a:srgbClr val="002060"/>
                </a:solidFill>
              </a:rPr>
              <a:t>- НТО «Мороженое» - 7 объектов;</a:t>
            </a:r>
            <a:endParaRPr lang="ru-RU" sz="1050" b="1" dirty="0">
              <a:solidFill>
                <a:srgbClr val="002060"/>
              </a:solidFill>
            </a:endParaRPr>
          </a:p>
          <a:p>
            <a:r>
              <a:rPr lang="ru-RU" sz="1050" b="1" i="1" dirty="0">
                <a:solidFill>
                  <a:srgbClr val="002060"/>
                </a:solidFill>
              </a:rPr>
              <a:t>- НТО «Хлеб, хлебобулочные изделия» - 1 объект;</a:t>
            </a:r>
            <a:endParaRPr lang="ru-RU" sz="1050" b="1" dirty="0">
              <a:solidFill>
                <a:srgbClr val="002060"/>
              </a:solidFill>
            </a:endParaRPr>
          </a:p>
          <a:p>
            <a:r>
              <a:rPr lang="ru-RU" sz="1050" b="1" i="1" dirty="0">
                <a:solidFill>
                  <a:srgbClr val="002060"/>
                </a:solidFill>
              </a:rPr>
              <a:t>- НТО «Церковная лавка» - 1 объект.</a:t>
            </a:r>
            <a:endParaRPr lang="ru-RU" sz="1050" b="1" dirty="0">
              <a:solidFill>
                <a:srgbClr val="002060"/>
              </a:solidFill>
            </a:endParaRPr>
          </a:p>
          <a:p>
            <a:r>
              <a:rPr lang="ru-RU" sz="1050" b="1" i="1" dirty="0">
                <a:solidFill>
                  <a:srgbClr val="002060"/>
                </a:solidFill>
              </a:rPr>
              <a:t>- НТО «Цветы» - 1 объекта.</a:t>
            </a:r>
            <a:endParaRPr lang="ru-RU" sz="1050" b="1" dirty="0">
              <a:solidFill>
                <a:srgbClr val="002060"/>
              </a:solidFill>
            </a:endParaRPr>
          </a:p>
          <a:p>
            <a:r>
              <a:rPr lang="ru-RU" sz="1050" b="1" i="1" dirty="0">
                <a:solidFill>
                  <a:srgbClr val="002060"/>
                </a:solidFill>
              </a:rPr>
              <a:t>Один НТО «Печать» по адресу: ул. Ленинская Слобода, вл.17 исключен их схемы размещения в связи с нерентабельностью. </a:t>
            </a:r>
            <a:endParaRPr lang="ru-RU" sz="1050" b="1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844751" y="1695834"/>
            <a:ext cx="368743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i="1" dirty="0" smtClean="0">
                <a:solidFill>
                  <a:schemeClr val="bg1"/>
                </a:solidFill>
              </a:rPr>
              <a:t>По состоянию на </a:t>
            </a:r>
            <a:r>
              <a:rPr lang="ru-RU" sz="1100" b="1" i="1" dirty="0" smtClean="0">
                <a:solidFill>
                  <a:schemeClr val="bg1"/>
                </a:solidFill>
              </a:rPr>
              <a:t>31.12.2021  </a:t>
            </a:r>
            <a:r>
              <a:rPr lang="ru-RU" sz="1100" b="1" i="1" dirty="0" smtClean="0">
                <a:solidFill>
                  <a:schemeClr val="bg1"/>
                </a:solidFill>
              </a:rPr>
              <a:t>в районе  установлено 26  городских киосков  нового образца, из них:</a:t>
            </a:r>
          </a:p>
          <a:p>
            <a:endParaRPr lang="ru-RU" sz="1100" dirty="0">
              <a:solidFill>
                <a:schemeClr val="bg1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5043818" y="1655642"/>
            <a:ext cx="4286486" cy="1882156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 flipH="1">
            <a:off x="5043818" y="2147649"/>
            <a:ext cx="4286486" cy="1728191"/>
          </a:xfrm>
          <a:prstGeom prst="roundRect">
            <a:avLst/>
          </a:prstGeom>
          <a:gradFill flip="none" rotWithShape="1">
            <a:gsLst>
              <a:gs pos="0">
                <a:srgbClr val="00B0F0"/>
              </a:gs>
              <a:gs pos="50000">
                <a:srgbClr val="87CBF5"/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5258992" y="2261538"/>
            <a:ext cx="3817982" cy="15004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b="1" i="1" dirty="0">
                <a:solidFill>
                  <a:srgbClr val="002060"/>
                </a:solidFill>
              </a:rPr>
              <a:t>- Летние кафе при стационарных предприятиях -59;</a:t>
            </a:r>
            <a:endParaRPr lang="ru-RU" sz="1050" b="1" dirty="0">
              <a:solidFill>
                <a:srgbClr val="002060"/>
              </a:solidFill>
            </a:endParaRPr>
          </a:p>
          <a:p>
            <a:r>
              <a:rPr lang="ru-RU" sz="1050" b="1" i="1" dirty="0">
                <a:solidFill>
                  <a:srgbClr val="002060"/>
                </a:solidFill>
              </a:rPr>
              <a:t>- НТО «Бахчевой развал» -2;</a:t>
            </a:r>
            <a:endParaRPr lang="ru-RU" sz="1050" b="1" dirty="0">
              <a:solidFill>
                <a:srgbClr val="002060"/>
              </a:solidFill>
            </a:endParaRPr>
          </a:p>
          <a:p>
            <a:r>
              <a:rPr lang="ru-RU" sz="1050" b="1" i="1" dirty="0">
                <a:solidFill>
                  <a:srgbClr val="002060"/>
                </a:solidFill>
              </a:rPr>
              <a:t>- НТО «Елочный базар» - 1;</a:t>
            </a:r>
            <a:endParaRPr lang="ru-RU" sz="1050" b="1" dirty="0">
              <a:solidFill>
                <a:srgbClr val="002060"/>
              </a:solidFill>
            </a:endParaRPr>
          </a:p>
          <a:p>
            <a:r>
              <a:rPr lang="ru-RU" sz="1050" b="1" i="1" dirty="0">
                <a:solidFill>
                  <a:srgbClr val="002060"/>
                </a:solidFill>
              </a:rPr>
              <a:t>- НТО при СТО «Елочный базар» -1;</a:t>
            </a:r>
            <a:endParaRPr lang="ru-RU" sz="1050" b="1" dirty="0">
              <a:solidFill>
                <a:srgbClr val="002060"/>
              </a:solidFill>
            </a:endParaRPr>
          </a:p>
          <a:p>
            <a:r>
              <a:rPr lang="ru-RU" sz="1050" b="1" i="1" dirty="0">
                <a:solidFill>
                  <a:srgbClr val="002060"/>
                </a:solidFill>
              </a:rPr>
              <a:t>- НТО «Тележка» (выпечка, горячие напитки, мороженое) -1.</a:t>
            </a:r>
            <a:endParaRPr lang="ru-RU" sz="1050" b="1" dirty="0">
              <a:solidFill>
                <a:srgbClr val="002060"/>
              </a:solidFill>
            </a:endParaRPr>
          </a:p>
          <a:p>
            <a:r>
              <a:rPr lang="ru-RU" sz="1050" b="1" i="1" dirty="0">
                <a:solidFill>
                  <a:srgbClr val="002060"/>
                </a:solidFill>
              </a:rPr>
              <a:t>- НТО «Клубника земляника» -  3;</a:t>
            </a:r>
            <a:endParaRPr lang="ru-RU" sz="1050" b="1" dirty="0">
              <a:solidFill>
                <a:srgbClr val="002060"/>
              </a:solidFill>
            </a:endParaRPr>
          </a:p>
          <a:p>
            <a:r>
              <a:rPr lang="ru-RU" sz="1050" b="1" i="1" dirty="0">
                <a:solidFill>
                  <a:srgbClr val="002060"/>
                </a:solidFill>
              </a:rPr>
              <a:t>- Павильоны в парке «</a:t>
            </a:r>
            <a:r>
              <a:rPr lang="ru-RU" sz="1050" b="1" i="1" dirty="0" err="1">
                <a:solidFill>
                  <a:srgbClr val="002060"/>
                </a:solidFill>
              </a:rPr>
              <a:t>Тюфелева</a:t>
            </a:r>
            <a:r>
              <a:rPr lang="ru-RU" sz="1050" b="1" i="1" dirty="0">
                <a:solidFill>
                  <a:srgbClr val="002060"/>
                </a:solidFill>
              </a:rPr>
              <a:t> роща» - 8.</a:t>
            </a:r>
            <a:endParaRPr lang="ru-RU" sz="1050" b="1" dirty="0">
              <a:solidFill>
                <a:srgbClr val="002060"/>
              </a:solidFill>
            </a:endParaRPr>
          </a:p>
          <a:p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5328057" y="1715600"/>
            <a:ext cx="3687439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i="1" dirty="0">
                <a:solidFill>
                  <a:schemeClr val="bg1"/>
                </a:solidFill>
              </a:rPr>
              <a:t>Сезонная сеть нестационарных торговых объектов включает в себя:</a:t>
            </a:r>
            <a:endParaRPr lang="ru-RU" sz="1100" dirty="0">
              <a:solidFill>
                <a:schemeClr val="bg1"/>
              </a:solidFill>
            </a:endParaRPr>
          </a:p>
          <a:p>
            <a:endParaRPr lang="ru-RU" sz="1100" dirty="0">
              <a:solidFill>
                <a:schemeClr val="bg1"/>
              </a:solidFill>
            </a:endParaRPr>
          </a:p>
        </p:txBody>
      </p:sp>
      <p:pic>
        <p:nvPicPr>
          <p:cNvPr id="7172" name="Picture 4" descr="C:\Users\Admin\Desktop\bazar1@2x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08" y="4178871"/>
            <a:ext cx="2536811" cy="17178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3" name="Picture 5" descr="C:\Users\Admin\Desktop\DSC_0202-scaled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5394" y="3434390"/>
            <a:ext cx="4553592" cy="30239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\Desktop\даниловский район\news_32634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8987" y="4178871"/>
            <a:ext cx="2403814" cy="1694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4840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47" y="10782"/>
            <a:ext cx="9948399" cy="6847217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14504" y="980728"/>
            <a:ext cx="8915400" cy="36004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0070C0"/>
                </a:solidFill>
                <a:latin typeface="AvantGarde" pitchFamily="2" charset="0"/>
                <a:ea typeface="Lato Medium" panose="020F0502020204030203" pitchFamily="34" charset="0"/>
                <a:cs typeface="Lato Medium" panose="020F0502020204030203" pitchFamily="34" charset="0"/>
              </a:rPr>
              <a:t>Участие в социальной жизни района </a:t>
            </a:r>
            <a:endParaRPr lang="ru-RU" sz="2000" dirty="0">
              <a:solidFill>
                <a:srgbClr val="0070C0"/>
              </a:solidFill>
              <a:latin typeface="AvantGarde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4528" y="1556792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solidFill>
                  <a:srgbClr val="0070C0"/>
                </a:solidFill>
              </a:rPr>
              <a:t>На территории района расположено предприятие услуг, осуществляющее активную работу в социальной жизни района. Предприятие </a:t>
            </a:r>
            <a:r>
              <a:rPr lang="ru-RU" sz="1200" i="1" dirty="0" smtClean="0">
                <a:solidFill>
                  <a:srgbClr val="0070C0"/>
                </a:solidFill>
              </a:rPr>
              <a:t>предоставляет </a:t>
            </a:r>
            <a:r>
              <a:rPr lang="ru-RU" sz="1200" i="1" dirty="0">
                <a:solidFill>
                  <a:srgbClr val="0070C0"/>
                </a:solidFill>
              </a:rPr>
              <a:t>скидки и талоны на обслуживание для малообеспеченных групп граждан, это</a:t>
            </a:r>
            <a:r>
              <a:rPr lang="ru-RU" sz="1200" i="1" dirty="0" smtClean="0">
                <a:solidFill>
                  <a:srgbClr val="0070C0"/>
                </a:solidFill>
              </a:rPr>
              <a:t>:</a:t>
            </a:r>
          </a:p>
          <a:p>
            <a:pPr algn="ctr"/>
            <a:r>
              <a:rPr lang="ru-RU" sz="1200" b="1" i="1" dirty="0"/>
              <a:t>ремонт обуви ТОО «ТУФЕЛЬКА» </a:t>
            </a:r>
            <a:r>
              <a:rPr lang="ru-RU" sz="1200" b="1" i="1" dirty="0" smtClean="0"/>
              <a:t>(ул. </a:t>
            </a:r>
            <a:r>
              <a:rPr lang="ru-RU" sz="1200" b="1" i="1" dirty="0" err="1" smtClean="0"/>
              <a:t>Серпуховский</a:t>
            </a:r>
            <a:r>
              <a:rPr lang="ru-RU" sz="1200" b="1" i="1" dirty="0" smtClean="0"/>
              <a:t> Вал </a:t>
            </a:r>
            <a:r>
              <a:rPr lang="ru-RU" sz="1200" b="1" i="1" dirty="0"/>
              <a:t>д.14)</a:t>
            </a:r>
            <a:endParaRPr lang="ru-RU" sz="1200" b="1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80634" y="2348880"/>
            <a:ext cx="84249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solidFill>
                  <a:srgbClr val="0070C0"/>
                </a:solidFill>
              </a:rPr>
              <a:t>В магазинах сетевой торговли, граждан при предъявлении «Социальной карты москвича» предусмотрена </a:t>
            </a:r>
            <a:endParaRPr lang="ru-RU" sz="1200" i="1" dirty="0" smtClean="0">
              <a:solidFill>
                <a:srgbClr val="0070C0"/>
              </a:solidFill>
            </a:endParaRPr>
          </a:p>
          <a:p>
            <a:pPr algn="ctr"/>
            <a:r>
              <a:rPr lang="ru-RU" sz="1200" b="1" i="1" dirty="0" smtClean="0"/>
              <a:t>скидка </a:t>
            </a:r>
            <a:r>
              <a:rPr lang="ru-RU" sz="1200" b="1" i="1" dirty="0"/>
              <a:t>на продукты питания от 5% до 10% в утренние часы </a:t>
            </a:r>
            <a:r>
              <a:rPr lang="ru-RU" sz="1200" i="1" dirty="0">
                <a:solidFill>
                  <a:srgbClr val="0070C0"/>
                </a:solidFill>
              </a:rPr>
              <a:t>в следующих магазинах:</a:t>
            </a:r>
            <a:endParaRPr lang="ru-RU" sz="1200" dirty="0">
              <a:solidFill>
                <a:srgbClr val="0070C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5665" y="3172915"/>
            <a:ext cx="1674874" cy="52294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4495" y="3244496"/>
            <a:ext cx="1868958" cy="410781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4408" y="3741442"/>
            <a:ext cx="1100064" cy="83054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2623" y="3741442"/>
            <a:ext cx="1868958" cy="101921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050" y="3577255"/>
            <a:ext cx="2479394" cy="137983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6854" y="3172915"/>
            <a:ext cx="1868958" cy="537783"/>
          </a:xfrm>
          <a:prstGeom prst="rect">
            <a:avLst/>
          </a:prstGeom>
        </p:spPr>
      </p:pic>
      <p:pic>
        <p:nvPicPr>
          <p:cNvPr id="14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573906" y="4747820"/>
            <a:ext cx="84249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solidFill>
                  <a:srgbClr val="0070C0"/>
                </a:solidFill>
              </a:rPr>
              <a:t>Для оказания помощи малообеспеченным жителям района в 2021 году предприятиями потребительского рынка Даниловского района было выделено и распределено  управой района через общественные организации Даниловского района:</a:t>
            </a:r>
          </a:p>
          <a:p>
            <a:pPr algn="ctr"/>
            <a:r>
              <a:rPr lang="ru-RU" sz="1200" i="1" dirty="0">
                <a:solidFill>
                  <a:srgbClr val="0070C0"/>
                </a:solidFill>
              </a:rPr>
              <a:t>- 514 талонов на бесплатные парикмахерские услуги;</a:t>
            </a:r>
          </a:p>
          <a:p>
            <a:pPr algn="ctr"/>
            <a:r>
              <a:rPr lang="ru-RU" sz="1200" i="1" dirty="0">
                <a:solidFill>
                  <a:srgbClr val="0070C0"/>
                </a:solidFill>
              </a:rPr>
              <a:t>- 210 талонов на ремонт обуви (с частичной оплатой)</a:t>
            </a:r>
            <a:endParaRPr lang="ru-RU" sz="1200" i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467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47" y="10782"/>
            <a:ext cx="9948399" cy="6847217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14504" y="980728"/>
            <a:ext cx="8915400" cy="36004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0070C0"/>
                </a:solidFill>
                <a:latin typeface="AvantGarde" pitchFamily="2" charset="0"/>
                <a:ea typeface="Lato Medium" panose="020F0502020204030203" pitchFamily="34" charset="0"/>
                <a:cs typeface="Lato Medium" panose="020F0502020204030203" pitchFamily="34" charset="0"/>
              </a:rPr>
              <a:t>Адаптация предприятий для инвалидов</a:t>
            </a:r>
            <a:endParaRPr lang="ru-RU" sz="2000" dirty="0">
              <a:solidFill>
                <a:srgbClr val="0070C0"/>
              </a:solidFill>
              <a:latin typeface="AvantGarde" pitchFamily="2" charset="0"/>
            </a:endParaRPr>
          </a:p>
        </p:txBody>
      </p:sp>
      <p:pic>
        <p:nvPicPr>
          <p:cNvPr id="6" name="Picture 2" descr="C:\Users\Admin\Desktop\даниловский район\5a743eb7ae42a332689847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250611" y="3610638"/>
            <a:ext cx="5191875" cy="311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Прямоугольник 11"/>
          <p:cNvSpPr/>
          <p:nvPr/>
        </p:nvSpPr>
        <p:spPr>
          <a:xfrm>
            <a:off x="3152799" y="2456491"/>
            <a:ext cx="5472608" cy="576064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92900">
                <a:schemeClr val="bg1"/>
              </a:gs>
              <a:gs pos="50000">
                <a:srgbClr val="86D9F6"/>
              </a:gs>
              <a:gs pos="100000">
                <a:schemeClr val="bg1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3152799" y="3132840"/>
            <a:ext cx="5472608" cy="576064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92900">
                <a:schemeClr val="bg1"/>
              </a:gs>
              <a:gs pos="50000">
                <a:srgbClr val="86D9F6"/>
              </a:gs>
              <a:gs pos="100000">
                <a:schemeClr val="bg1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ятиугольник 9"/>
          <p:cNvSpPr/>
          <p:nvPr/>
        </p:nvSpPr>
        <p:spPr>
          <a:xfrm>
            <a:off x="1259875" y="2384483"/>
            <a:ext cx="2664296" cy="1444809"/>
          </a:xfrm>
          <a:prstGeom prst="homePlate">
            <a:avLst/>
          </a:prstGeom>
          <a:gradFill flip="none" rotWithShape="1">
            <a:gsLst>
              <a:gs pos="0">
                <a:srgbClr val="00B0F0"/>
              </a:gs>
              <a:gs pos="50000">
                <a:srgbClr val="86D9F6"/>
              </a:gs>
              <a:gs pos="100000">
                <a:srgbClr val="00B0F0"/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sx="99000" sy="99000" algn="ctr" rotWithShape="0">
              <a:srgbClr val="000000">
                <a:alpha val="3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136576" y="1628800"/>
            <a:ext cx="7416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>
                <a:solidFill>
                  <a:srgbClr val="0070C0"/>
                </a:solidFill>
              </a:rPr>
              <a:t>В 2021 году на 2 </a:t>
            </a:r>
            <a:r>
              <a:rPr lang="ru-RU" sz="1400" i="1" dirty="0" smtClean="0">
                <a:solidFill>
                  <a:srgbClr val="0070C0"/>
                </a:solidFill>
              </a:rPr>
              <a:t>предприятиях </a:t>
            </a:r>
            <a:r>
              <a:rPr lang="ru-RU" sz="1400" i="1" dirty="0">
                <a:solidFill>
                  <a:srgbClr val="0070C0"/>
                </a:solidFill>
              </a:rPr>
              <a:t>потребительского рынка и услуг </a:t>
            </a:r>
            <a:r>
              <a:rPr lang="ru-RU" sz="1400" i="1" dirty="0" smtClean="0">
                <a:solidFill>
                  <a:srgbClr val="0070C0"/>
                </a:solidFill>
              </a:rPr>
              <a:t>выполнены </a:t>
            </a:r>
            <a:r>
              <a:rPr lang="ru-RU" sz="1400" i="1" dirty="0">
                <a:solidFill>
                  <a:srgbClr val="0070C0"/>
                </a:solidFill>
              </a:rPr>
              <a:t>работы по адаптации входных групп для посещения </a:t>
            </a:r>
            <a:r>
              <a:rPr lang="ru-RU" sz="1400" i="1" dirty="0" smtClean="0">
                <a:solidFill>
                  <a:srgbClr val="0070C0"/>
                </a:solidFill>
              </a:rPr>
              <a:t>инвалидами-колясочниками</a:t>
            </a:r>
            <a:r>
              <a:rPr lang="ru-RU" sz="1400" i="1" dirty="0" smtClean="0">
                <a:solidFill>
                  <a:srgbClr val="0070C0"/>
                </a:solidFill>
              </a:rPr>
              <a:t>.</a:t>
            </a:r>
            <a:endParaRPr lang="ru-RU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52599" y="2576860"/>
            <a:ext cx="208823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i="1" dirty="0" smtClean="0">
                <a:solidFill>
                  <a:schemeClr val="bg1"/>
                </a:solidFill>
              </a:rPr>
              <a:t>Установка пандусов выполнена по следующим адресам: </a:t>
            </a:r>
          </a:p>
          <a:p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800871" y="3253969"/>
            <a:ext cx="3986508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2060"/>
                </a:solidFill>
              </a:rPr>
              <a:t>П</a:t>
            </a:r>
            <a:r>
              <a:rPr lang="ru-RU" sz="1400" b="1" dirty="0" smtClean="0">
                <a:solidFill>
                  <a:srgbClr val="002060"/>
                </a:solidFill>
              </a:rPr>
              <a:t>екарня </a:t>
            </a:r>
            <a:r>
              <a:rPr lang="ru-RU" sz="1400" b="1" dirty="0" smtClean="0">
                <a:solidFill>
                  <a:srgbClr val="002060"/>
                </a:solidFill>
              </a:rPr>
              <a:t>«</a:t>
            </a:r>
            <a:r>
              <a:rPr lang="ru-RU" sz="1400" b="1" dirty="0" err="1" smtClean="0">
                <a:solidFill>
                  <a:srgbClr val="002060"/>
                </a:solidFill>
              </a:rPr>
              <a:t>Мар</a:t>
            </a:r>
            <a:r>
              <a:rPr lang="ru-RU" sz="1400" b="1" dirty="0" smtClean="0">
                <a:solidFill>
                  <a:srgbClr val="002060"/>
                </a:solidFill>
              </a:rPr>
              <a:t>&amp;</a:t>
            </a:r>
            <a:r>
              <a:rPr lang="en-US" sz="1400" b="1" dirty="0" smtClean="0">
                <a:solidFill>
                  <a:srgbClr val="002060"/>
                </a:solidFill>
              </a:rPr>
              <a:t>c</a:t>
            </a:r>
            <a:r>
              <a:rPr lang="ru-RU" sz="1400" b="1" dirty="0" smtClean="0">
                <a:solidFill>
                  <a:srgbClr val="002060"/>
                </a:solidFill>
              </a:rPr>
              <a:t>»  (ул. </a:t>
            </a:r>
            <a:r>
              <a:rPr lang="ru-RU" sz="1400" b="1" dirty="0" err="1" smtClean="0">
                <a:solidFill>
                  <a:srgbClr val="002060"/>
                </a:solidFill>
              </a:rPr>
              <a:t>Серпуховский</a:t>
            </a:r>
            <a:r>
              <a:rPr lang="ru-RU" sz="1400" b="1" dirty="0" smtClean="0">
                <a:solidFill>
                  <a:srgbClr val="002060"/>
                </a:solidFill>
              </a:rPr>
              <a:t> Вал, д.14</a:t>
            </a:r>
            <a:r>
              <a:rPr lang="ru-RU" sz="1400" b="1" dirty="0" smtClean="0">
                <a:solidFill>
                  <a:srgbClr val="002060"/>
                </a:solidFill>
              </a:rPr>
              <a:t>)</a:t>
            </a:r>
            <a:endParaRPr lang="ru-RU" sz="1400" b="1" dirty="0" smtClean="0">
              <a:solidFill>
                <a:srgbClr val="002060"/>
              </a:solidFill>
            </a:endParaRPr>
          </a:p>
          <a:p>
            <a:endParaRPr lang="ru-RU" sz="12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3800871" y="2576860"/>
            <a:ext cx="453650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2060"/>
                </a:solidFill>
              </a:rPr>
              <a:t>Интернет-магазин </a:t>
            </a:r>
            <a:r>
              <a:rPr lang="ru-RU" sz="1400" b="1" dirty="0" err="1" smtClean="0">
                <a:solidFill>
                  <a:srgbClr val="002060"/>
                </a:solidFill>
              </a:rPr>
              <a:t>Wildberries</a:t>
            </a:r>
            <a:r>
              <a:rPr lang="ru-RU" sz="1400" b="1" dirty="0" smtClean="0">
                <a:solidFill>
                  <a:srgbClr val="002060"/>
                </a:solidFill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</a:rPr>
              <a:t>(</a:t>
            </a:r>
            <a:r>
              <a:rPr lang="ru-RU" sz="1400" b="1" dirty="0" err="1" smtClean="0">
                <a:solidFill>
                  <a:srgbClr val="002060"/>
                </a:solidFill>
              </a:rPr>
              <a:t>ул.Серпуховский</a:t>
            </a:r>
            <a:r>
              <a:rPr lang="ru-RU" sz="1400" b="1" dirty="0" smtClean="0">
                <a:solidFill>
                  <a:srgbClr val="002060"/>
                </a:solidFill>
              </a:rPr>
              <a:t> </a:t>
            </a:r>
            <a:r>
              <a:rPr lang="ru-RU" sz="1400" b="1" dirty="0" smtClean="0">
                <a:solidFill>
                  <a:srgbClr val="002060"/>
                </a:solidFill>
              </a:rPr>
              <a:t>Вал, </a:t>
            </a:r>
            <a:r>
              <a:rPr lang="ru-RU" sz="1400" b="1" dirty="0" smtClean="0">
                <a:solidFill>
                  <a:srgbClr val="002060"/>
                </a:solidFill>
              </a:rPr>
              <a:t>д.3) </a:t>
            </a:r>
            <a:endParaRPr lang="ru-RU" sz="1400" b="1" dirty="0" smtClean="0">
              <a:solidFill>
                <a:srgbClr val="002060"/>
              </a:solidFill>
            </a:endParaRPr>
          </a:p>
          <a:p>
            <a:endParaRPr lang="ru-RU" dirty="0"/>
          </a:p>
        </p:txBody>
      </p:sp>
      <p:pic>
        <p:nvPicPr>
          <p:cNvPr id="16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15171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47" y="10782"/>
            <a:ext cx="9948399" cy="6847217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1784648" y="1748983"/>
            <a:ext cx="6768752" cy="2027944"/>
          </a:xfrm>
          <a:prstGeom prst="roundRect">
            <a:avLst/>
          </a:prstGeom>
          <a:gradFill flip="none" rotWithShape="1">
            <a:gsLst>
              <a:gs pos="0">
                <a:srgbClr val="C00000"/>
              </a:gs>
              <a:gs pos="50000">
                <a:srgbClr val="A52A27"/>
              </a:gs>
              <a:gs pos="100000">
                <a:srgbClr val="FF7D7D"/>
              </a:gs>
            </a:gsLst>
            <a:lin ang="13500000" scaled="1"/>
            <a:tileRect/>
          </a:gra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514504" y="980728"/>
            <a:ext cx="8915400" cy="36004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0070C0"/>
                </a:solidFill>
                <a:latin typeface="AvantGarde" pitchFamily="2" charset="0"/>
                <a:ea typeface="Lato Medium" panose="020F0502020204030203" pitchFamily="34" charset="0"/>
                <a:cs typeface="Lato Medium" panose="020F0502020204030203" pitchFamily="34" charset="0"/>
              </a:rPr>
              <a:t>Несанкционированная торговля</a:t>
            </a:r>
            <a:endParaRPr lang="ru-RU" sz="2000" dirty="0">
              <a:solidFill>
                <a:srgbClr val="0070C0"/>
              </a:solidFill>
              <a:latin typeface="AvantGarde" pitchFamily="2" charset="0"/>
            </a:endParaRPr>
          </a:p>
        </p:txBody>
      </p:sp>
      <p:pic>
        <p:nvPicPr>
          <p:cNvPr id="8194" name="Picture 2" descr="C:\Users\Admin\Desktop\torgovlya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528" y="1484784"/>
            <a:ext cx="2160240" cy="25563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2864768" y="1796650"/>
            <a:ext cx="5400600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i="1" dirty="0">
                <a:solidFill>
                  <a:schemeClr val="bg1"/>
                </a:solidFill>
              </a:rPr>
              <a:t>В ходе проведенных мероприятий в </a:t>
            </a:r>
            <a:r>
              <a:rPr lang="ru-RU" sz="1000" b="1" i="1" dirty="0">
                <a:solidFill>
                  <a:schemeClr val="bg1"/>
                </a:solidFill>
              </a:rPr>
              <a:t>2021</a:t>
            </a:r>
            <a:r>
              <a:rPr lang="ru-RU" sz="1000" i="1" dirty="0">
                <a:solidFill>
                  <a:schemeClr val="bg1"/>
                </a:solidFill>
              </a:rPr>
              <a:t> было пресечено </a:t>
            </a:r>
            <a:r>
              <a:rPr lang="ru-RU" sz="1000" b="1" i="1" dirty="0">
                <a:solidFill>
                  <a:schemeClr val="bg1"/>
                </a:solidFill>
              </a:rPr>
              <a:t>39</a:t>
            </a:r>
            <a:r>
              <a:rPr lang="ru-RU" sz="1000" i="1" dirty="0">
                <a:solidFill>
                  <a:schemeClr val="bg1"/>
                </a:solidFill>
              </a:rPr>
              <a:t> фактов осуществления торговой деятельности вне специально отведенных для этого мест. К нарушителям применены меры административного воздействия, предусмотренные ст. 11.13 Закона города Москвы от 21.11.2007 №45 «Кодекс города Москвы об административных правонарушениях». Составлены протоколы и вынесены постановления о назначении административных штрафов на общую сумму </a:t>
            </a:r>
            <a:r>
              <a:rPr lang="ru-RU" sz="1000" b="1" i="1" dirty="0">
                <a:solidFill>
                  <a:schemeClr val="bg1"/>
                </a:solidFill>
              </a:rPr>
              <a:t>120 000</a:t>
            </a:r>
            <a:r>
              <a:rPr lang="ru-RU" sz="1000" i="1" dirty="0">
                <a:solidFill>
                  <a:schemeClr val="bg1"/>
                </a:solidFill>
              </a:rPr>
              <a:t> руб. </a:t>
            </a:r>
            <a:endParaRPr lang="ru-RU" sz="1000" i="1" dirty="0" smtClean="0">
              <a:solidFill>
                <a:schemeClr val="bg1"/>
              </a:solidFill>
            </a:endParaRPr>
          </a:p>
          <a:p>
            <a:r>
              <a:rPr lang="ru-RU" sz="1000" i="1" dirty="0" smtClean="0">
                <a:solidFill>
                  <a:schemeClr val="bg1"/>
                </a:solidFill>
              </a:rPr>
              <a:t>Взыскано </a:t>
            </a:r>
            <a:r>
              <a:rPr lang="ru-RU" sz="1000" i="1" dirty="0">
                <a:solidFill>
                  <a:schemeClr val="bg1"/>
                </a:solidFill>
              </a:rPr>
              <a:t>30 штрафов на сумму</a:t>
            </a:r>
            <a:r>
              <a:rPr lang="ru-RU" sz="1000" b="1" i="1" dirty="0">
                <a:solidFill>
                  <a:schemeClr val="bg1"/>
                </a:solidFill>
              </a:rPr>
              <a:t> 85 000</a:t>
            </a:r>
            <a:r>
              <a:rPr lang="ru-RU" sz="1000" i="1" dirty="0">
                <a:solidFill>
                  <a:schemeClr val="bg1"/>
                </a:solidFill>
              </a:rPr>
              <a:t>. </a:t>
            </a:r>
            <a:endParaRPr lang="ru-RU" sz="1000" i="1" dirty="0" smtClean="0">
              <a:solidFill>
                <a:schemeClr val="bg1"/>
              </a:solidFill>
            </a:endParaRPr>
          </a:p>
          <a:p>
            <a:endParaRPr lang="ru-RU" sz="1000" dirty="0">
              <a:solidFill>
                <a:schemeClr val="bg1"/>
              </a:solidFill>
            </a:endParaRPr>
          </a:p>
          <a:p>
            <a:r>
              <a:rPr lang="ru-RU" sz="1000" i="1" dirty="0">
                <a:solidFill>
                  <a:schemeClr val="bg1"/>
                </a:solidFill>
              </a:rPr>
              <a:t>В УФССП в соответствии  с ч. 5 ст. 32.2 Кодекса Российской Федерации об административных правонарушениях, в связи с истечением сроков добровольной оплаты штрафа, направлены  </a:t>
            </a:r>
            <a:r>
              <a:rPr lang="ru-RU" sz="1000" b="1" i="1" dirty="0">
                <a:solidFill>
                  <a:schemeClr val="bg1"/>
                </a:solidFill>
              </a:rPr>
              <a:t>7</a:t>
            </a:r>
            <a:r>
              <a:rPr lang="ru-RU" sz="1000" i="1" dirty="0">
                <a:solidFill>
                  <a:schemeClr val="bg1"/>
                </a:solidFill>
              </a:rPr>
              <a:t>  материалов на принудительное исполнение постановлений об административных правонарушениях на сумму </a:t>
            </a:r>
            <a:r>
              <a:rPr lang="ru-RU" sz="1000" b="1" i="1" dirty="0">
                <a:solidFill>
                  <a:schemeClr val="bg1"/>
                </a:solidFill>
              </a:rPr>
              <a:t> 32500 </a:t>
            </a:r>
            <a:r>
              <a:rPr lang="ru-RU" sz="1000" i="1" dirty="0">
                <a:solidFill>
                  <a:schemeClr val="bg1"/>
                </a:solidFill>
              </a:rPr>
              <a:t>руб.</a:t>
            </a:r>
            <a:endParaRPr lang="ru-RU" sz="1000" dirty="0">
              <a:solidFill>
                <a:schemeClr val="bg1"/>
              </a:solidFill>
            </a:endParaRPr>
          </a:p>
          <a:p>
            <a:endParaRPr lang="ru-RU" sz="1000" dirty="0">
              <a:solidFill>
                <a:schemeClr val="bg1"/>
              </a:solidFill>
            </a:endParaRPr>
          </a:p>
        </p:txBody>
      </p:sp>
      <p:pic>
        <p:nvPicPr>
          <p:cNvPr id="8195" name="Picture 3" descr="C:\Users\Admin\Desktop\8a4d9e1b426cf261db0fe7905c16c977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3901" y="4149080"/>
            <a:ext cx="1591831" cy="1591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618184" y="4494872"/>
            <a:ext cx="5256584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i="1" dirty="0">
                <a:solidFill>
                  <a:srgbClr val="0070C0"/>
                </a:solidFill>
              </a:rPr>
              <a:t>Основное проблемное место: торгующие граждане на проезжей части в районе Проспекта Андропова, д.8. Совместно с ОМВД по Даниловскому району проводится систематический мониторинг данного </a:t>
            </a:r>
            <a:r>
              <a:rPr lang="ru-RU" sz="1050" i="1" dirty="0" smtClean="0">
                <a:solidFill>
                  <a:srgbClr val="0070C0"/>
                </a:solidFill>
              </a:rPr>
              <a:t>участка, </a:t>
            </a:r>
            <a:r>
              <a:rPr lang="ru-RU" sz="1050" i="1" dirty="0">
                <a:solidFill>
                  <a:srgbClr val="0070C0"/>
                </a:solidFill>
              </a:rPr>
              <a:t>в целях недопущения фактов несанкционированной торговли. </a:t>
            </a:r>
            <a:endParaRPr lang="ru-RU" sz="1050" dirty="0">
              <a:solidFill>
                <a:srgbClr val="0070C0"/>
              </a:solidFill>
            </a:endParaRPr>
          </a:p>
          <a:p>
            <a:endParaRPr lang="ru-RU" sz="1050" dirty="0">
              <a:solidFill>
                <a:srgbClr val="0070C0"/>
              </a:solidFill>
            </a:endParaRPr>
          </a:p>
        </p:txBody>
      </p:sp>
      <p:pic>
        <p:nvPicPr>
          <p:cNvPr id="11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14747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47" y="10782"/>
            <a:ext cx="9948399" cy="684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16797" y="965627"/>
            <a:ext cx="806489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b="1" smtClean="0">
                <a:solidFill>
                  <a:srgbClr val="0070C0"/>
                </a:solidFill>
                <a:latin typeface="AvantGarde" pitchFamily="2" charset="0"/>
              </a:rPr>
              <a:t>О выполнении требований  постановления Правительства РФ от 25.03.2015 № 272  «Об утверждении требований к антитеррористической защищенности мест массового пребывания людей и объектов (территорий), подлежащих обязательной охране войсками национальной гвардии Российской Федерации, и форм паспортов безопасности таких мест и объектов (территорий)»</a:t>
            </a:r>
            <a:endParaRPr lang="ru-RU" b="1" dirty="0" smtClean="0">
              <a:solidFill>
                <a:srgbClr val="0070C0"/>
              </a:solidFill>
              <a:latin typeface="AvantGarde" pitchFamily="2" charset="0"/>
            </a:endParaRPr>
          </a:p>
          <a:p>
            <a:endParaRPr lang="ru-RU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61347145"/>
              </p:ext>
            </p:extLst>
          </p:nvPr>
        </p:nvGraphicFramePr>
        <p:xfrm>
          <a:off x="2216696" y="2908810"/>
          <a:ext cx="5688632" cy="1744326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6778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1075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865188">
                <a:tc>
                  <a:txBody>
                    <a:bodyPr/>
                    <a:lstStyle/>
                    <a:p>
                      <a:r>
                        <a:rPr lang="ru-RU" sz="12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По состоянию на 31.12.2021 в перечень мест массового пребывания </a:t>
                      </a:r>
                      <a:r>
                        <a:rPr lang="ru-RU" sz="1200" b="1" i="1" kern="1200" dirty="0" smtClean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людей входит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154 объекта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39569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Паспорт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безопасности разработан 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86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39569">
                <a:tc>
                  <a:txBody>
                    <a:bodyPr/>
                    <a:lstStyle/>
                    <a:p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Паспорт </a:t>
                      </a:r>
                      <a:r>
                        <a:rPr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 состоянии разработки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dirty="0" smtClean="0"/>
                        <a:t>68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620753" y="5013176"/>
            <a:ext cx="88569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>
                <a:solidFill>
                  <a:srgbClr val="0070C0"/>
                </a:solidFill>
              </a:rPr>
              <a:t>Ввиду систематически поступающих угроз о возможном совершении террористических актов, вопросы антитеррористической безопасности объектов потребительского рынка находится на постоянном контроле управы. </a:t>
            </a:r>
          </a:p>
          <a:p>
            <a:endParaRPr lang="ru-RU" sz="1200" dirty="0"/>
          </a:p>
        </p:txBody>
      </p:sp>
      <p:pic>
        <p:nvPicPr>
          <p:cNvPr id="9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008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47" y="10782"/>
            <a:ext cx="9948399" cy="6847217"/>
          </a:xfrm>
          <a:prstGeom prst="rect">
            <a:avLst/>
          </a:prstGeom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514504" y="980728"/>
            <a:ext cx="8915400" cy="36004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b="1" dirty="0" smtClean="0">
                <a:solidFill>
                  <a:srgbClr val="0070C0"/>
                </a:solidFill>
                <a:latin typeface="AvantGarde" pitchFamily="2" charset="0"/>
                <a:ea typeface="Lato Medium" panose="020F0502020204030203" pitchFamily="34" charset="0"/>
                <a:cs typeface="Lato Medium" panose="020F0502020204030203" pitchFamily="34" charset="0"/>
              </a:rPr>
              <a:t>О проведении месячника по благоустройству</a:t>
            </a:r>
            <a:endParaRPr lang="ru-RU" sz="2000" dirty="0">
              <a:solidFill>
                <a:srgbClr val="0070C0"/>
              </a:solidFill>
              <a:latin typeface="AvantGarde" pitchFamily="2" charset="0"/>
            </a:endParaRPr>
          </a:p>
        </p:txBody>
      </p:sp>
      <p:pic>
        <p:nvPicPr>
          <p:cNvPr id="9219" name="Picture 3" descr="C:\Users\Admin\Downloads\pngeg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80592" y="960446"/>
            <a:ext cx="7560840" cy="58529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856656" y="1484784"/>
            <a:ext cx="6192688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 smtClean="0">
                <a:solidFill>
                  <a:srgbClr val="0070C0"/>
                </a:solidFill>
              </a:rPr>
              <a:t>На объектах потребительского рынка и услуг проводятся </a:t>
            </a:r>
            <a:r>
              <a:rPr lang="ru-RU" sz="1400" i="1" dirty="0">
                <a:solidFill>
                  <a:srgbClr val="0070C0"/>
                </a:solidFill>
              </a:rPr>
              <a:t>следующие виды работ:</a:t>
            </a:r>
            <a:endParaRPr lang="ru-RU" sz="1400" dirty="0">
              <a:solidFill>
                <a:srgbClr val="0070C0"/>
              </a:solidFill>
            </a:endParaRP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2864768" y="2100337"/>
            <a:ext cx="424847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i="1" dirty="0" smtClean="0"/>
              <a:t>работы </a:t>
            </a:r>
            <a:r>
              <a:rPr lang="ru-RU" sz="1100" b="1" i="1" dirty="0"/>
              <a:t>по промывке витрин и фасадов предприятий потребительского рынка, восстановлению газонов и клумб, окраску </a:t>
            </a:r>
            <a:r>
              <a:rPr lang="ru-RU" sz="1100" b="1" i="1" dirty="0" smtClean="0"/>
              <a:t>ограждений</a:t>
            </a:r>
            <a:endParaRPr lang="ru-RU" sz="11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2828764" y="3134308"/>
            <a:ext cx="424847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i="1" dirty="0" smtClean="0"/>
              <a:t>работы </a:t>
            </a:r>
            <a:r>
              <a:rPr lang="ru-RU" sz="1100" b="1" i="1" dirty="0"/>
              <a:t>по ремонту входных групп и ступеней, восстановлению освещения, приведению в надлежащий вид гостевых и служебных </a:t>
            </a:r>
            <a:r>
              <a:rPr lang="ru-RU" sz="1100" b="1" i="1" dirty="0" smtClean="0"/>
              <a:t>автостоянок</a:t>
            </a:r>
            <a:endParaRPr lang="ru-RU" sz="1100" b="1" dirty="0"/>
          </a:p>
        </p:txBody>
      </p:sp>
      <p:sp>
        <p:nvSpPr>
          <p:cNvPr id="11" name="TextBox 10"/>
          <p:cNvSpPr txBox="1"/>
          <p:nvPr/>
        </p:nvSpPr>
        <p:spPr>
          <a:xfrm>
            <a:off x="2823116" y="4221088"/>
            <a:ext cx="42484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i="1" dirty="0" smtClean="0"/>
              <a:t>ремонт </a:t>
            </a:r>
            <a:r>
              <a:rPr lang="ru-RU" sz="1100" b="1" i="1" dirty="0"/>
              <a:t>или замена урн </a:t>
            </a:r>
            <a:r>
              <a:rPr lang="ru-RU" sz="1100" b="1" i="1" dirty="0" smtClean="0"/>
              <a:t>и </a:t>
            </a:r>
            <a:r>
              <a:rPr lang="ru-RU" sz="1100" b="1" i="1" dirty="0"/>
              <a:t>контейнерных </a:t>
            </a:r>
            <a:r>
              <a:rPr lang="ru-RU" sz="1100" b="1" i="1" dirty="0" smtClean="0"/>
              <a:t>площадок</a:t>
            </a:r>
            <a:endParaRPr lang="ru-RU" sz="11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2792760" y="4963815"/>
            <a:ext cx="4248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i="1" dirty="0"/>
              <a:t> </a:t>
            </a:r>
            <a:r>
              <a:rPr lang="ru-RU" sz="1100" b="1" i="1" dirty="0" smtClean="0"/>
              <a:t>    </a:t>
            </a:r>
            <a:r>
              <a:rPr lang="ru-RU" sz="1100" b="1" i="1" dirty="0" smtClean="0"/>
              <a:t>работы </a:t>
            </a:r>
            <a:r>
              <a:rPr lang="ru-RU" sz="1100" b="1" i="1" dirty="0"/>
              <a:t>по адаптации предприятия потребительского рынка и услуг, </a:t>
            </a:r>
            <a:r>
              <a:rPr lang="ru-RU" sz="1100" b="1" i="1" dirty="0" smtClean="0"/>
              <a:t>обновляются тактильные  средства </a:t>
            </a:r>
            <a:r>
              <a:rPr lang="ru-RU" sz="1100" b="1" i="1" dirty="0"/>
              <a:t>адаптации (тактильная ярко-желтая лента для ступеней, желтые круги на входных стеклянных дверях).</a:t>
            </a:r>
          </a:p>
        </p:txBody>
      </p:sp>
      <p:pic>
        <p:nvPicPr>
          <p:cNvPr id="14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6097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47" y="10782"/>
            <a:ext cx="9948399" cy="684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2059" y="892992"/>
            <a:ext cx="84969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AvantGarde" pitchFamily="2" charset="0"/>
              </a:rPr>
              <a:t>Строительство, реконструкция и модернизация объектов торговли и услуг</a:t>
            </a:r>
            <a:endParaRPr lang="ru-RU" sz="2000" dirty="0">
              <a:solidFill>
                <a:srgbClr val="0070C0"/>
              </a:solidFill>
              <a:latin typeface="AvantGarde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208584" y="1628800"/>
            <a:ext cx="792088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>
                <a:solidFill>
                  <a:srgbClr val="10AAE0"/>
                </a:solidFill>
              </a:rPr>
              <a:t>На территории  района  в 2021 году проведены работы:</a:t>
            </a:r>
            <a:endParaRPr lang="ru-RU" sz="1400" dirty="0">
              <a:solidFill>
                <a:srgbClr val="10AAE0"/>
              </a:solidFill>
            </a:endParaRPr>
          </a:p>
          <a:p>
            <a:endParaRPr lang="ru-RU" sz="12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1378252" y="2132856"/>
            <a:ext cx="7632848" cy="5876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1378252" y="3417386"/>
            <a:ext cx="7632848" cy="5876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378252" y="4049020"/>
            <a:ext cx="7632848" cy="5876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378252" y="2769314"/>
            <a:ext cx="7632848" cy="587678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2072680" y="2129949"/>
            <a:ext cx="6768752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solidFill>
                  <a:srgbClr val="0070C0"/>
                </a:solidFill>
              </a:rPr>
              <a:t>работы </a:t>
            </a:r>
            <a:r>
              <a:rPr lang="ru-RU" sz="1400" i="1" dirty="0">
                <a:solidFill>
                  <a:srgbClr val="0070C0"/>
                </a:solidFill>
              </a:rPr>
              <a:t>по ремонту плиточного покрытия входной группы  выполнены пекарней «</a:t>
            </a:r>
            <a:r>
              <a:rPr lang="ru-RU" sz="1400" i="1" dirty="0" err="1">
                <a:solidFill>
                  <a:srgbClr val="0070C0"/>
                </a:solidFill>
              </a:rPr>
              <a:t>Мар</a:t>
            </a:r>
            <a:r>
              <a:rPr lang="ru-RU" sz="1400" i="1" dirty="0">
                <a:solidFill>
                  <a:srgbClr val="0070C0"/>
                </a:solidFill>
              </a:rPr>
              <a:t>&amp;</a:t>
            </a:r>
            <a:r>
              <a:rPr lang="en-US" sz="1400" i="1" dirty="0">
                <a:solidFill>
                  <a:srgbClr val="0070C0"/>
                </a:solidFill>
              </a:rPr>
              <a:t>c</a:t>
            </a:r>
            <a:r>
              <a:rPr lang="ru-RU" sz="1400" i="1" dirty="0">
                <a:solidFill>
                  <a:srgbClr val="0070C0"/>
                </a:solidFill>
              </a:rPr>
              <a:t>» по адресу: ул. </a:t>
            </a:r>
            <a:r>
              <a:rPr lang="ru-RU" sz="1400" i="1" dirty="0" err="1">
                <a:solidFill>
                  <a:srgbClr val="0070C0"/>
                </a:solidFill>
              </a:rPr>
              <a:t>Серпуховский</a:t>
            </a:r>
            <a:r>
              <a:rPr lang="ru-RU" sz="1400" i="1" dirty="0">
                <a:solidFill>
                  <a:srgbClr val="0070C0"/>
                </a:solidFill>
              </a:rPr>
              <a:t> Вал, д.14</a:t>
            </a:r>
            <a:r>
              <a:rPr lang="ru-RU" sz="1400" i="1" dirty="0" smtClean="0">
                <a:solidFill>
                  <a:srgbClr val="0070C0"/>
                </a:solidFill>
              </a:rPr>
              <a:t>.</a:t>
            </a:r>
          </a:p>
          <a:p>
            <a:pPr marL="285750" indent="-285750">
              <a:buFontTx/>
              <a:buChar char="-"/>
            </a:pPr>
            <a:endParaRPr lang="ru-RU" sz="1400" dirty="0">
              <a:solidFill>
                <a:srgbClr val="0070C0"/>
              </a:solidFill>
            </a:endParaRPr>
          </a:p>
          <a:p>
            <a:r>
              <a:rPr lang="ru-RU" sz="1400" i="1" dirty="0" smtClean="0">
                <a:solidFill>
                  <a:srgbClr val="0070C0"/>
                </a:solidFill>
              </a:rPr>
              <a:t>капитальный </a:t>
            </a:r>
            <a:r>
              <a:rPr lang="ru-RU" sz="1400" i="1" dirty="0">
                <a:solidFill>
                  <a:srgbClr val="0070C0"/>
                </a:solidFill>
              </a:rPr>
              <a:t>ремонт входной группы с заменой основания ступеней и плиточного покрытия магазином «Пиво, напитки, табак» по адресу: ул. </a:t>
            </a:r>
            <a:r>
              <a:rPr lang="ru-RU" sz="1400" i="1" dirty="0" err="1">
                <a:solidFill>
                  <a:srgbClr val="0070C0"/>
                </a:solidFill>
              </a:rPr>
              <a:t>Мастеркова</a:t>
            </a:r>
            <a:r>
              <a:rPr lang="ru-RU" sz="1400" i="1" dirty="0">
                <a:solidFill>
                  <a:srgbClr val="0070C0"/>
                </a:solidFill>
              </a:rPr>
              <a:t>, д.3</a:t>
            </a:r>
            <a:r>
              <a:rPr lang="ru-RU" sz="1400" i="1" dirty="0" smtClean="0">
                <a:solidFill>
                  <a:srgbClr val="0070C0"/>
                </a:solidFill>
              </a:rPr>
              <a:t>.</a:t>
            </a:r>
          </a:p>
          <a:p>
            <a:pPr marL="285750" indent="-285750">
              <a:buFontTx/>
              <a:buChar char="-"/>
            </a:pPr>
            <a:endParaRPr lang="ru-RU" sz="1400" dirty="0">
              <a:solidFill>
                <a:srgbClr val="0070C0"/>
              </a:solidFill>
            </a:endParaRPr>
          </a:p>
          <a:p>
            <a:r>
              <a:rPr lang="ru-RU" sz="1400" i="1" dirty="0" smtClean="0">
                <a:solidFill>
                  <a:srgbClr val="0070C0"/>
                </a:solidFill>
              </a:rPr>
              <a:t>работы </a:t>
            </a:r>
            <a:r>
              <a:rPr lang="ru-RU" sz="1400" i="1" dirty="0">
                <a:solidFill>
                  <a:srgbClr val="0070C0"/>
                </a:solidFill>
              </a:rPr>
              <a:t>по ремонту плиточного покрытия  выполнены магазином «</a:t>
            </a:r>
            <a:r>
              <a:rPr lang="ru-RU" sz="1400" i="1" dirty="0" err="1">
                <a:solidFill>
                  <a:srgbClr val="0070C0"/>
                </a:solidFill>
              </a:rPr>
              <a:t>Дикси</a:t>
            </a:r>
            <a:r>
              <a:rPr lang="ru-RU" sz="1400" i="1" dirty="0">
                <a:solidFill>
                  <a:srgbClr val="0070C0"/>
                </a:solidFill>
              </a:rPr>
              <a:t>» ул. </a:t>
            </a:r>
            <a:r>
              <a:rPr lang="ru-RU" sz="1400" i="1" dirty="0" err="1">
                <a:solidFill>
                  <a:srgbClr val="0070C0"/>
                </a:solidFill>
              </a:rPr>
              <a:t>Симоновский</a:t>
            </a:r>
            <a:r>
              <a:rPr lang="ru-RU" sz="1400" i="1" dirty="0">
                <a:solidFill>
                  <a:srgbClr val="0070C0"/>
                </a:solidFill>
              </a:rPr>
              <a:t> Вал, д.26, корп.3. </a:t>
            </a:r>
            <a:endParaRPr lang="ru-RU" sz="1400" i="1" dirty="0" smtClean="0">
              <a:solidFill>
                <a:srgbClr val="0070C0"/>
              </a:solidFill>
            </a:endParaRPr>
          </a:p>
          <a:p>
            <a:pPr marL="285750" indent="-285750">
              <a:buFontTx/>
              <a:buChar char="-"/>
            </a:pPr>
            <a:endParaRPr lang="ru-RU" sz="1400" dirty="0">
              <a:solidFill>
                <a:srgbClr val="0070C0"/>
              </a:solidFill>
            </a:endParaRPr>
          </a:p>
          <a:p>
            <a:r>
              <a:rPr lang="ru-RU" sz="1400" i="1" dirty="0" smtClean="0">
                <a:solidFill>
                  <a:srgbClr val="0070C0"/>
                </a:solidFill>
              </a:rPr>
              <a:t>локальный </a:t>
            </a:r>
            <a:r>
              <a:rPr lang="ru-RU" sz="1400" i="1" dirty="0">
                <a:solidFill>
                  <a:srgbClr val="0070C0"/>
                </a:solidFill>
              </a:rPr>
              <a:t>ремонт входных групп </a:t>
            </a:r>
            <a:r>
              <a:rPr lang="ru-RU" sz="1400" i="1" dirty="0" smtClean="0">
                <a:solidFill>
                  <a:srgbClr val="0070C0"/>
                </a:solidFill>
              </a:rPr>
              <a:t>выполнил </a:t>
            </a:r>
            <a:r>
              <a:rPr lang="ru-RU" sz="1400" i="1" dirty="0">
                <a:solidFill>
                  <a:srgbClr val="0070C0"/>
                </a:solidFill>
              </a:rPr>
              <a:t>ТРЦ «Ереван Плаза», ул. Большая Тульская, д.13.</a:t>
            </a:r>
            <a:endParaRPr lang="ru-RU" sz="1400" dirty="0">
              <a:solidFill>
                <a:srgbClr val="0070C0"/>
              </a:solidFill>
            </a:endParaRPr>
          </a:p>
          <a:p>
            <a:endParaRPr lang="ru-RU" dirty="0"/>
          </a:p>
        </p:txBody>
      </p:sp>
      <p:pic>
        <p:nvPicPr>
          <p:cNvPr id="20" name="Picture 2" descr="C:\Users\Admin\Desktop\galochka_sinjaj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976" y="2060848"/>
            <a:ext cx="734731" cy="74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C:\Users\Admin\Desktop\galochka_sinjaj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568" y="3399354"/>
            <a:ext cx="734731" cy="74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C:\Users\Admin\Desktop\galochka_sinjaj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356" y="4005064"/>
            <a:ext cx="734731" cy="74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Прямоугольник 22"/>
          <p:cNvSpPr/>
          <p:nvPr/>
        </p:nvSpPr>
        <p:spPr>
          <a:xfrm>
            <a:off x="416496" y="4869160"/>
            <a:ext cx="9073008" cy="1015663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625831" y="4869160"/>
            <a:ext cx="871317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i="1" dirty="0">
                <a:solidFill>
                  <a:schemeClr val="bg1"/>
                </a:solidFill>
              </a:rPr>
              <a:t>В </a:t>
            </a:r>
            <a:r>
              <a:rPr lang="ru-RU" sz="1200" b="1" i="1" dirty="0" smtClean="0">
                <a:solidFill>
                  <a:schemeClr val="bg1"/>
                </a:solidFill>
              </a:rPr>
              <a:t>связи с </a:t>
            </a:r>
            <a:r>
              <a:rPr lang="ru-RU" sz="1200" b="1" i="1" dirty="0">
                <a:solidFill>
                  <a:schemeClr val="bg1"/>
                </a:solidFill>
              </a:rPr>
              <a:t>введением </a:t>
            </a:r>
            <a:r>
              <a:rPr lang="ru-RU" sz="1200" b="1" i="1" dirty="0" smtClean="0">
                <a:solidFill>
                  <a:schemeClr val="bg1"/>
                </a:solidFill>
              </a:rPr>
              <a:t>единого оператора </a:t>
            </a:r>
            <a:r>
              <a:rPr lang="ru-RU" sz="1200" b="1" i="1" dirty="0">
                <a:solidFill>
                  <a:schemeClr val="bg1"/>
                </a:solidFill>
              </a:rPr>
              <a:t>в лице ГУП «</a:t>
            </a:r>
            <a:r>
              <a:rPr lang="ru-RU" sz="1200" b="1" i="1" dirty="0" err="1">
                <a:solidFill>
                  <a:schemeClr val="bg1"/>
                </a:solidFill>
              </a:rPr>
              <a:t>Экотехпром</a:t>
            </a:r>
            <a:r>
              <a:rPr lang="ru-RU" sz="1200" b="1" i="1" dirty="0">
                <a:solidFill>
                  <a:schemeClr val="bg1"/>
                </a:solidFill>
              </a:rPr>
              <a:t>» по вывозу ТКО на </a:t>
            </a:r>
            <a:r>
              <a:rPr lang="ru-RU" sz="1200" b="1" i="1" dirty="0" smtClean="0">
                <a:solidFill>
                  <a:schemeClr val="bg1"/>
                </a:solidFill>
              </a:rPr>
              <a:t>территории </a:t>
            </a:r>
            <a:r>
              <a:rPr lang="ru-RU" sz="1200" b="1" i="1" dirty="0">
                <a:solidFill>
                  <a:schemeClr val="bg1"/>
                </a:solidFill>
              </a:rPr>
              <a:t>ЮАО, управой района организованна работа по информированию юридических лиц и индивидуальных предпринимателей о необходимости заключения </a:t>
            </a:r>
            <a:r>
              <a:rPr lang="ru-RU" sz="1200" b="1" i="1" dirty="0" smtClean="0">
                <a:solidFill>
                  <a:schemeClr val="bg1"/>
                </a:solidFill>
              </a:rPr>
              <a:t>договора </a:t>
            </a:r>
            <a:r>
              <a:rPr lang="ru-RU" sz="1200" b="1" i="1" dirty="0">
                <a:solidFill>
                  <a:schemeClr val="bg1"/>
                </a:solidFill>
              </a:rPr>
              <a:t>на вывоз ТКО с региональным оператором </a:t>
            </a:r>
            <a:r>
              <a:rPr lang="ru-RU" sz="1200" i="1" dirty="0">
                <a:solidFill>
                  <a:schemeClr val="bg1"/>
                </a:solidFill>
              </a:rPr>
              <a:t>согласно пункту 4 статьи 24.7 Федерального закона № 89-ФЗ и пункту 5 Правил обращения с твердыми коммунальными отходами, утвержденных постановлением № 1156. В настоящее время также ведется </a:t>
            </a:r>
            <a:r>
              <a:rPr lang="ru-RU" sz="1200" i="1" dirty="0" smtClean="0">
                <a:solidFill>
                  <a:schemeClr val="bg1"/>
                </a:solidFill>
              </a:rPr>
              <a:t>разъяснительная </a:t>
            </a:r>
            <a:r>
              <a:rPr lang="ru-RU" sz="1200" i="1" dirty="0">
                <a:solidFill>
                  <a:schemeClr val="bg1"/>
                </a:solidFill>
              </a:rPr>
              <a:t>работа ,контроль и учет заключенных </a:t>
            </a:r>
            <a:r>
              <a:rPr lang="ru-RU" sz="1200" i="1" dirty="0" smtClean="0">
                <a:solidFill>
                  <a:schemeClr val="bg1"/>
                </a:solidFill>
              </a:rPr>
              <a:t>договоров</a:t>
            </a:r>
            <a:endParaRPr lang="ru-RU" sz="1200" dirty="0">
              <a:solidFill>
                <a:schemeClr val="bg1"/>
              </a:solidFill>
            </a:endParaRPr>
          </a:p>
        </p:txBody>
      </p:sp>
      <p:pic>
        <p:nvPicPr>
          <p:cNvPr id="19" name="Picture 2" descr="C:\Users\Admin\Desktop\galochka_sinjaj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7357" y="2679274"/>
            <a:ext cx="734731" cy="74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9374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47" y="10782"/>
            <a:ext cx="9948399" cy="6847217"/>
          </a:xfrm>
          <a:prstGeom prst="rect">
            <a:avLst/>
          </a:prstGeom>
        </p:spPr>
      </p:pic>
      <p:pic>
        <p:nvPicPr>
          <p:cNvPr id="11266" name="Picture 2" descr="C:\Users\Admin\Desktop\kDRYfQOR1-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96" y="3789040"/>
            <a:ext cx="3576727" cy="23856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sp>
        <p:nvSpPr>
          <p:cNvPr id="6" name="TextBox 5"/>
          <p:cNvSpPr txBox="1"/>
          <p:nvPr/>
        </p:nvSpPr>
        <p:spPr>
          <a:xfrm>
            <a:off x="842059" y="892992"/>
            <a:ext cx="8496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AvantGarde" pitchFamily="2" charset="0"/>
              </a:rPr>
              <a:t>Ярмарка выходного дня</a:t>
            </a:r>
            <a:endParaRPr lang="ru-RU" sz="2000" dirty="0">
              <a:solidFill>
                <a:srgbClr val="0070C0"/>
              </a:solidFill>
              <a:latin typeface="AvantGarde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20552" y="1484784"/>
            <a:ext cx="8136904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/>
              <a:t>На территории района ярмарки выходного дня отсутствуют</a:t>
            </a:r>
            <a:r>
              <a:rPr lang="ru-RU" sz="1400" i="1" dirty="0" smtClean="0"/>
              <a:t>.</a:t>
            </a:r>
          </a:p>
          <a:p>
            <a:pPr algn="ctr"/>
            <a:endParaRPr lang="ru-RU" sz="1200" dirty="0" smtClean="0">
              <a:effectLst/>
            </a:endParaRPr>
          </a:p>
          <a:p>
            <a:pPr algn="ctr"/>
            <a:r>
              <a:rPr lang="ru-RU" sz="1400" i="1" dirty="0">
                <a:solidFill>
                  <a:srgbClr val="0070C0"/>
                </a:solidFill>
              </a:rPr>
              <a:t>Управой района  в префектуру ЮАО были направлены предложения для размещения фестивальной ярмарки или ярмарки выходного дня по адресам: ул. Большая Тульская, вл.2, ул. </a:t>
            </a:r>
            <a:r>
              <a:rPr lang="ru-RU" sz="1400" i="1" dirty="0" smtClean="0">
                <a:solidFill>
                  <a:srgbClr val="0070C0"/>
                </a:solidFill>
              </a:rPr>
              <a:t>Ленинская </a:t>
            </a:r>
            <a:r>
              <a:rPr lang="ru-RU" sz="1400" i="1" dirty="0">
                <a:solidFill>
                  <a:srgbClr val="0070C0"/>
                </a:solidFill>
              </a:rPr>
              <a:t>Слобода, вл.26.</a:t>
            </a:r>
            <a:endParaRPr lang="ru-RU" sz="1400" dirty="0" smtClean="0">
              <a:solidFill>
                <a:srgbClr val="0070C0"/>
              </a:solidFill>
              <a:effectLst/>
            </a:endParaRPr>
          </a:p>
          <a:p>
            <a:pPr algn="ctr"/>
            <a:r>
              <a:rPr lang="ru-RU" sz="1400" i="1" dirty="0">
                <a:solidFill>
                  <a:srgbClr val="0070C0"/>
                </a:solidFill>
              </a:rPr>
              <a:t>При детальном рассмотрении данного вопроса </a:t>
            </a:r>
            <a:r>
              <a:rPr lang="ru-RU" sz="1400" i="1" dirty="0" err="1">
                <a:solidFill>
                  <a:srgbClr val="0070C0"/>
                </a:solidFill>
              </a:rPr>
              <a:t>Москомархитектурой</a:t>
            </a:r>
            <a:r>
              <a:rPr lang="ru-RU" sz="1400" i="1" dirty="0">
                <a:solidFill>
                  <a:srgbClr val="0070C0"/>
                </a:solidFill>
              </a:rPr>
              <a:t> отказано в согласовании размещения фестивальных ярмарок по адресу: ул. </a:t>
            </a:r>
            <a:r>
              <a:rPr lang="ru-RU" sz="1400" i="1" dirty="0" smtClean="0">
                <a:solidFill>
                  <a:srgbClr val="0070C0"/>
                </a:solidFill>
              </a:rPr>
              <a:t>Ленинская </a:t>
            </a:r>
            <a:r>
              <a:rPr lang="ru-RU" sz="1400" i="1" dirty="0">
                <a:solidFill>
                  <a:srgbClr val="0070C0"/>
                </a:solidFill>
              </a:rPr>
              <a:t>Слобода, вл.26 и  ул. Большая Тульская, вл.2 в связи с наличием коммуникаций.   </a:t>
            </a:r>
            <a:endParaRPr lang="ru-RU" sz="1400" i="1" dirty="0" smtClean="0">
              <a:solidFill>
                <a:srgbClr val="0070C0"/>
              </a:solidFill>
            </a:endParaRPr>
          </a:p>
          <a:p>
            <a:pPr algn="ctr"/>
            <a:endParaRPr lang="ru-RU" sz="1200" dirty="0" smtClean="0">
              <a:solidFill>
                <a:srgbClr val="0070C0"/>
              </a:solidFill>
              <a:effectLst/>
            </a:endParaRPr>
          </a:p>
          <a:p>
            <a:endParaRPr lang="ru-RU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4871651" y="3997157"/>
            <a:ext cx="44580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 smtClean="0">
                <a:solidFill>
                  <a:srgbClr val="0070C0"/>
                </a:solidFill>
              </a:rPr>
              <a:t>Ближайшая ярмарка выходного дня расположена на территории Донского района и имеет адресный ориентир 1-й Донской проезд на 28 торговых мест.</a:t>
            </a:r>
            <a:endParaRPr lang="ru-RU" sz="1400" dirty="0" smtClean="0">
              <a:solidFill>
                <a:srgbClr val="0070C0"/>
              </a:solidFill>
              <a:effectLst/>
            </a:endParaRPr>
          </a:p>
          <a:p>
            <a:endParaRPr lang="ru-RU" dirty="0"/>
          </a:p>
        </p:txBody>
      </p:sp>
      <p:pic>
        <p:nvPicPr>
          <p:cNvPr id="9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114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47" y="10782"/>
            <a:ext cx="9948399" cy="684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2059" y="892992"/>
            <a:ext cx="84969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AvantGarde" pitchFamily="2" charset="0"/>
              </a:rPr>
              <a:t>О работе сектора потребительского рынка в период повышенной готовности</a:t>
            </a:r>
            <a:endParaRPr lang="ru-RU" sz="2000" dirty="0">
              <a:solidFill>
                <a:srgbClr val="0070C0"/>
              </a:solidFill>
              <a:latin typeface="AvantGarde" pitchFamily="2" charset="0"/>
            </a:endParaRPr>
          </a:p>
        </p:txBody>
      </p:sp>
      <p:pic>
        <p:nvPicPr>
          <p:cNvPr id="7" name="Picture 2" descr="C:\Users\Admin\Desktop\даниловский район\cropped-gloves-mask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736" y="2780928"/>
            <a:ext cx="2728886" cy="13845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16496" y="1600878"/>
            <a:ext cx="87849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>
                <a:solidFill>
                  <a:srgbClr val="0070C0"/>
                </a:solidFill>
              </a:rPr>
              <a:t>Сотрудниками сектора по вопросам торговли и услуг в рамках исполнения требований указа </a:t>
            </a:r>
            <a:r>
              <a:rPr lang="ru-RU" sz="1400" i="1" dirty="0" smtClean="0">
                <a:solidFill>
                  <a:srgbClr val="0070C0"/>
                </a:solidFill>
              </a:rPr>
              <a:t>проведено</a:t>
            </a:r>
            <a:r>
              <a:rPr lang="ru-RU" sz="1400" i="1" dirty="0" smtClean="0">
                <a:solidFill>
                  <a:srgbClr val="0070C0"/>
                </a:solidFill>
              </a:rPr>
              <a:t> информирование </a:t>
            </a:r>
            <a:r>
              <a:rPr lang="ru-RU" sz="1400" i="1" dirty="0">
                <a:solidFill>
                  <a:srgbClr val="0070C0"/>
                </a:solidFill>
              </a:rPr>
              <a:t>всех объектов торговли и услуг о необходимости соблюдения дистанции и использования средств индивидуальной защиты, а также обеспечено размещение разметки в торговых залах, информационных объявлений на входных группах, кассовых зонах, информационных стендах, указывающих на необходимость соблюдения дистанции и использования средств индивидуальной защиты. </a:t>
            </a:r>
            <a:endParaRPr lang="ru-RU" sz="1400" dirty="0" smtClean="0">
              <a:solidFill>
                <a:srgbClr val="0070C0"/>
              </a:solidFill>
              <a:effectLst/>
            </a:endParaRPr>
          </a:p>
          <a:p>
            <a:endParaRPr lang="ru-RU" dirty="0"/>
          </a:p>
        </p:txBody>
      </p:sp>
      <p:pic>
        <p:nvPicPr>
          <p:cNvPr id="12290" name="Picture 2" descr="C:\Users\Admin\Desktop\34b317ce5ccd5495d4135973917f48fb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29064" y="2869292"/>
            <a:ext cx="1294081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932" y="4365104"/>
            <a:ext cx="7560840" cy="72008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803719" y="4509120"/>
            <a:ext cx="64807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/>
              <a:t>за несоблюдение требований указа Мэра Москвы от 05.03.2020 №12-УМ «О введении режима повышенной готовности» составлено </a:t>
            </a:r>
            <a:r>
              <a:rPr lang="ru-RU" sz="1200" b="1" i="1" dirty="0"/>
              <a:t>274 административных материала</a:t>
            </a:r>
            <a:endParaRPr lang="ru-RU" sz="1200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003" y="5085183"/>
            <a:ext cx="7560840" cy="90300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803719" y="5157192"/>
            <a:ext cx="64807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i="1" dirty="0"/>
              <a:t>По результатам  рассмотрения административных дел, по состоянию на 31.12.2021 </a:t>
            </a:r>
            <a:r>
              <a:rPr lang="ru-RU" sz="1200" i="1" dirty="0" err="1"/>
              <a:t>Симоновским</a:t>
            </a:r>
            <a:r>
              <a:rPr lang="ru-RU" sz="1200" i="1" dirty="0"/>
              <a:t> районным судом вынесено </a:t>
            </a:r>
            <a:r>
              <a:rPr lang="ru-RU" sz="1200" b="1" i="1" dirty="0"/>
              <a:t>3 постановления</a:t>
            </a:r>
            <a:r>
              <a:rPr lang="ru-RU" sz="1200" i="1" dirty="0"/>
              <a:t>  о наложении административных </a:t>
            </a:r>
            <a:r>
              <a:rPr lang="ru-RU" sz="1200" i="1" dirty="0" smtClean="0"/>
              <a:t>штрафов </a:t>
            </a:r>
            <a:r>
              <a:rPr lang="ru-RU" sz="1200" i="1" dirty="0"/>
              <a:t>на сумму 215 000 руб., а также вынесено </a:t>
            </a:r>
            <a:r>
              <a:rPr lang="ru-RU" sz="1200" b="1" i="1" dirty="0"/>
              <a:t>31 </a:t>
            </a:r>
            <a:r>
              <a:rPr lang="ru-RU" sz="1200" i="1" dirty="0"/>
              <a:t>постановление </a:t>
            </a:r>
            <a:r>
              <a:rPr lang="ru-RU" sz="1200" i="1" dirty="0" smtClean="0"/>
              <a:t>предусматривающее </a:t>
            </a:r>
            <a:r>
              <a:rPr lang="ru-RU" sz="1200" i="1" dirty="0"/>
              <a:t>предупреждение.</a:t>
            </a:r>
            <a:endParaRPr lang="ru-RU" sz="1200" dirty="0"/>
          </a:p>
        </p:txBody>
      </p:sp>
      <p:pic>
        <p:nvPicPr>
          <p:cNvPr id="13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9768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3292" y="1600201"/>
            <a:ext cx="8915400" cy="4525963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47" y="10782"/>
            <a:ext cx="9948399" cy="684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2059" y="892992"/>
            <a:ext cx="8496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AvantGarde" pitchFamily="2" charset="0"/>
              </a:rPr>
              <a:t>Сфера </a:t>
            </a:r>
            <a:r>
              <a:rPr lang="ru-RU" sz="2000" b="1" dirty="0" err="1" smtClean="0">
                <a:solidFill>
                  <a:srgbClr val="0070C0"/>
                </a:solidFill>
                <a:latin typeface="AvantGarde" pitchFamily="2" charset="0"/>
              </a:rPr>
              <a:t>имущественно</a:t>
            </a:r>
            <a:r>
              <a:rPr lang="ru-RU" sz="2000" b="1" dirty="0" smtClean="0">
                <a:solidFill>
                  <a:srgbClr val="0070C0"/>
                </a:solidFill>
                <a:latin typeface="AvantGarde" pitchFamily="2" charset="0"/>
              </a:rPr>
              <a:t>-земельных отношений</a:t>
            </a:r>
            <a:endParaRPr lang="ru-RU" sz="2000" dirty="0">
              <a:solidFill>
                <a:srgbClr val="0070C0"/>
              </a:solidFill>
              <a:latin typeface="AvantGarde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04528" y="1412776"/>
            <a:ext cx="863447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>
                <a:solidFill>
                  <a:srgbClr val="0070C0"/>
                </a:solidFill>
              </a:rPr>
              <a:t>В 2021 году управа Даниловского района заняла третье место в ЮАО по выявлению объектов самовольного строительства: </a:t>
            </a:r>
            <a:endParaRPr lang="ru-RU" sz="1400" dirty="0">
              <a:solidFill>
                <a:srgbClr val="0070C0"/>
              </a:solidFill>
            </a:endParaRPr>
          </a:p>
          <a:p>
            <a:endParaRPr lang="ru-RU" dirty="0"/>
          </a:p>
        </p:txBody>
      </p:sp>
      <p:sp>
        <p:nvSpPr>
          <p:cNvPr id="15" name="Прямоугольник с одним вырезанным углом 14"/>
          <p:cNvSpPr/>
          <p:nvPr/>
        </p:nvSpPr>
        <p:spPr>
          <a:xfrm>
            <a:off x="632520" y="2312117"/>
            <a:ext cx="2365508" cy="3312368"/>
          </a:xfrm>
          <a:prstGeom prst="snip1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254000" dist="584200" dir="5400000" sx="70000" sy="70000" algn="ctr" rotWithShape="0">
              <a:srgbClr val="000000">
                <a:alpha val="8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480" y="1916046"/>
            <a:ext cx="979889" cy="972979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32520" y="2708596"/>
            <a:ext cx="2304256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>
                <a:solidFill>
                  <a:srgbClr val="0070C0"/>
                </a:solidFill>
              </a:rPr>
              <a:t>выявлено 27 объектов, обладающих признаками самовольного строительства, из которых 10 объектов подтверждено </a:t>
            </a:r>
            <a:r>
              <a:rPr lang="ru-RU" sz="1400" b="1" dirty="0" err="1">
                <a:solidFill>
                  <a:srgbClr val="0070C0"/>
                </a:solidFill>
              </a:rPr>
              <a:t>Госинспекцией</a:t>
            </a:r>
            <a:r>
              <a:rPr lang="ru-RU" sz="1400" b="1" dirty="0">
                <a:solidFill>
                  <a:srgbClr val="0070C0"/>
                </a:solidFill>
              </a:rPr>
              <a:t> по недвижимости</a:t>
            </a:r>
            <a:r>
              <a:rPr lang="ru-RU" sz="1400" b="1" dirty="0" smtClean="0">
                <a:solidFill>
                  <a:srgbClr val="0070C0"/>
                </a:solidFill>
              </a:rPr>
              <a:t>;</a:t>
            </a:r>
          </a:p>
          <a:p>
            <a:pPr algn="ctr"/>
            <a:r>
              <a:rPr lang="ru-RU" sz="1400" b="1" dirty="0" smtClean="0">
                <a:solidFill>
                  <a:srgbClr val="0070C0"/>
                </a:solidFill>
              </a:rPr>
              <a:t>_________</a:t>
            </a:r>
          </a:p>
          <a:p>
            <a:pPr algn="ctr"/>
            <a:endParaRPr lang="ru-RU" sz="1400" b="1" dirty="0">
              <a:solidFill>
                <a:srgbClr val="0070C0"/>
              </a:solidFill>
            </a:endParaRPr>
          </a:p>
          <a:p>
            <a:pPr algn="ctr"/>
            <a:r>
              <a:rPr lang="ru-RU" sz="1400" b="1" dirty="0" smtClean="0">
                <a:solidFill>
                  <a:srgbClr val="0070C0"/>
                </a:solidFill>
              </a:rPr>
              <a:t>10 объектов демонтированы</a:t>
            </a:r>
            <a:endParaRPr lang="ru-RU" sz="1400" b="1" dirty="0">
              <a:solidFill>
                <a:srgbClr val="0070C0"/>
              </a:solidFill>
            </a:endParaRPr>
          </a:p>
        </p:txBody>
      </p:sp>
      <p:pic>
        <p:nvPicPr>
          <p:cNvPr id="13" name="Рисунок 12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641" y="2740720"/>
            <a:ext cx="1712177" cy="1183921"/>
          </a:xfrm>
          <a:prstGeom prst="rect">
            <a:avLst/>
          </a:prstGeom>
        </p:spPr>
      </p:pic>
      <p:pic>
        <p:nvPicPr>
          <p:cNvPr id="14" name="Рисунок 13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641" y="4025987"/>
            <a:ext cx="1712177" cy="1144980"/>
          </a:xfrm>
          <a:prstGeom prst="rect">
            <a:avLst/>
          </a:prstGeom>
        </p:spPr>
      </p:pic>
      <p:sp>
        <p:nvSpPr>
          <p:cNvPr id="18" name="Прямоугольник с одним вырезанным углом 17"/>
          <p:cNvSpPr/>
          <p:nvPr/>
        </p:nvSpPr>
        <p:spPr>
          <a:xfrm flipH="1">
            <a:off x="6901487" y="2312117"/>
            <a:ext cx="2365508" cy="3312368"/>
          </a:xfrm>
          <a:prstGeom prst="snip1Rect">
            <a:avLst/>
          </a:prstGeom>
          <a:gradFill flip="none" rotWithShape="1">
            <a:gsLst>
              <a:gs pos="0">
                <a:schemeClr val="bg1">
                  <a:lumMod val="75000"/>
                </a:schemeClr>
              </a:gs>
              <a:gs pos="50000">
                <a:schemeClr val="bg1">
                  <a:lumMod val="95000"/>
                </a:schemeClr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  <a:effectLst>
            <a:outerShdw blurRad="254000" dist="584200" dir="5400000" sx="70000" sy="70000" algn="ctr" rotWithShape="0">
              <a:srgbClr val="000000">
                <a:alpha val="8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TextBox 16"/>
          <p:cNvSpPr txBox="1"/>
          <p:nvPr/>
        </p:nvSpPr>
        <p:spPr>
          <a:xfrm>
            <a:off x="7044386" y="2612659"/>
            <a:ext cx="207412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solidFill>
                  <a:srgbClr val="0070C0"/>
                </a:solidFill>
              </a:rPr>
              <a:t>На территории Даниловского района </a:t>
            </a:r>
            <a:r>
              <a:rPr lang="ru-RU" sz="1200" b="1" dirty="0" smtClean="0">
                <a:solidFill>
                  <a:srgbClr val="0070C0"/>
                </a:solidFill>
              </a:rPr>
              <a:t>выявлен </a:t>
            </a:r>
            <a:r>
              <a:rPr lang="ru-RU" sz="1200" b="1" dirty="0">
                <a:solidFill>
                  <a:srgbClr val="0070C0"/>
                </a:solidFill>
              </a:rPr>
              <a:t>и </a:t>
            </a:r>
            <a:r>
              <a:rPr lang="ru-RU" sz="1200" b="1" dirty="0" smtClean="0">
                <a:solidFill>
                  <a:srgbClr val="0070C0"/>
                </a:solidFill>
              </a:rPr>
              <a:t>демонтирован </a:t>
            </a:r>
            <a:r>
              <a:rPr lang="ru-RU" sz="1200" b="1" dirty="0">
                <a:solidFill>
                  <a:srgbClr val="0070C0"/>
                </a:solidFill>
              </a:rPr>
              <a:t>41 объект самовольного строительства.</a:t>
            </a:r>
          </a:p>
          <a:p>
            <a:r>
              <a:rPr lang="ru-RU" sz="1200" b="1" dirty="0" smtClean="0">
                <a:solidFill>
                  <a:srgbClr val="0070C0"/>
                </a:solidFill>
              </a:rPr>
              <a:t>В </a:t>
            </a:r>
            <a:r>
              <a:rPr lang="ru-RU" sz="1200" b="1" dirty="0">
                <a:solidFill>
                  <a:srgbClr val="0070C0"/>
                </a:solidFill>
              </a:rPr>
              <a:t>рамках исполнения требований 614-ПП от 02.11.2012 г. благоустроен освобожденный З.У. от объекта долгостроя, расположенный по адресу: ул. </a:t>
            </a:r>
            <a:r>
              <a:rPr lang="ru-RU" sz="1200" b="1" dirty="0" err="1">
                <a:solidFill>
                  <a:srgbClr val="0070C0"/>
                </a:solidFill>
              </a:rPr>
              <a:t>Кожевнический</a:t>
            </a:r>
            <a:r>
              <a:rPr lang="ru-RU" sz="1200" b="1" dirty="0">
                <a:solidFill>
                  <a:srgbClr val="0070C0"/>
                </a:solidFill>
              </a:rPr>
              <a:t> Вражек, </a:t>
            </a:r>
            <a:r>
              <a:rPr lang="ru-RU" sz="1200" b="1" dirty="0" smtClean="0">
                <a:solidFill>
                  <a:srgbClr val="0070C0"/>
                </a:solidFill>
              </a:rPr>
              <a:t>вл.3</a:t>
            </a:r>
            <a:endParaRPr lang="ru-RU" sz="1200" b="1" dirty="0">
              <a:solidFill>
                <a:srgbClr val="0070C0"/>
              </a:solidFill>
            </a:endParaRPr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628562" y="1916046"/>
            <a:ext cx="979889" cy="972979"/>
          </a:xfrm>
          <a:prstGeom prst="rect">
            <a:avLst/>
          </a:prstGeom>
        </p:spPr>
      </p:pic>
      <p:pic>
        <p:nvPicPr>
          <p:cNvPr id="20" name="Рисунок 19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023" y="4020391"/>
            <a:ext cx="1712177" cy="1150418"/>
          </a:xfrm>
          <a:prstGeom prst="rect">
            <a:avLst/>
          </a:prstGeom>
        </p:spPr>
      </p:pic>
      <p:pic>
        <p:nvPicPr>
          <p:cNvPr id="21" name="Рисунок 20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41023" y="2740719"/>
            <a:ext cx="1712177" cy="1183921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5097016" y="3468953"/>
            <a:ext cx="432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до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097016" y="4736317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bg1"/>
                </a:solidFill>
              </a:rPr>
              <a:t>после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24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246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47" y="10782"/>
            <a:ext cx="9948399" cy="684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71170" y="1115443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AvantGarde" pitchFamily="2" charset="0"/>
              </a:rPr>
              <a:t>Объекты строительства, введенные в эксплуатацию в 2021 </a:t>
            </a:r>
            <a:r>
              <a:rPr lang="ru-RU" b="1" dirty="0" smtClean="0">
                <a:solidFill>
                  <a:srgbClr val="0070C0"/>
                </a:solidFill>
                <a:latin typeface="AvantGarde" pitchFamily="2" charset="0"/>
              </a:rPr>
              <a:t>году</a:t>
            </a:r>
            <a:endParaRPr lang="ru-RU" dirty="0">
              <a:solidFill>
                <a:srgbClr val="0070C0"/>
              </a:solidFill>
              <a:latin typeface="AvantGarde" pitchFamily="2" charset="0"/>
            </a:endParaRPr>
          </a:p>
          <a:p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7390" y="2852936"/>
            <a:ext cx="3023181" cy="20162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106"/>
          <a:stretch/>
        </p:blipFill>
        <p:spPr>
          <a:xfrm>
            <a:off x="5161806" y="2852936"/>
            <a:ext cx="3103895" cy="201622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TextBox 7"/>
          <p:cNvSpPr txBox="1"/>
          <p:nvPr/>
        </p:nvSpPr>
        <p:spPr>
          <a:xfrm>
            <a:off x="1524824" y="1837273"/>
            <a:ext cx="28083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ЖК «Композиция 24», расположенный по адресу: </a:t>
            </a:r>
            <a:r>
              <a:rPr lang="ru-RU" sz="1400" b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ул.Хавская</a:t>
            </a:r>
            <a:r>
              <a:rPr lang="ru-RU" sz="14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д.24</a:t>
            </a: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5309669" y="1845468"/>
            <a:ext cx="280831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sz="14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ЖК «Парк Легенд» (корпуса 4; 5; 6), расположенный по адресу: </a:t>
            </a:r>
            <a:r>
              <a:rPr lang="ru-RU" sz="1400" b="1" i="1" dirty="0" err="1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ул.Автозаводская</a:t>
            </a:r>
            <a:r>
              <a:rPr lang="ru-RU" sz="1400" b="1" i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, д.23Б, корп.2</a:t>
            </a:r>
            <a:r>
              <a:rPr lang="ru-RU" sz="1400" i="1" dirty="0"/>
              <a:t>. </a:t>
            </a:r>
            <a:endParaRPr lang="ru-RU" sz="1400" dirty="0"/>
          </a:p>
          <a:p>
            <a:endParaRPr lang="ru-RU" dirty="0"/>
          </a:p>
        </p:txBody>
      </p:sp>
      <p:pic>
        <p:nvPicPr>
          <p:cNvPr id="11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5140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47" y="10782"/>
            <a:ext cx="9948399" cy="684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4528" y="846573"/>
            <a:ext cx="878497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AvantGarde" pitchFamily="2" charset="0"/>
              </a:rPr>
              <a:t>Строительство стартовых многоквартирных домов в рамках реализации программы реновации жилого фонда города </a:t>
            </a:r>
            <a:r>
              <a:rPr lang="ru-RU" sz="2000" b="1" dirty="0" smtClean="0">
                <a:solidFill>
                  <a:srgbClr val="0070C0"/>
                </a:solidFill>
                <a:latin typeface="AvantGarde" pitchFamily="2" charset="0"/>
              </a:rPr>
              <a:t>Москвы</a:t>
            </a:r>
            <a:endParaRPr lang="ru-RU" sz="2000" dirty="0">
              <a:solidFill>
                <a:srgbClr val="0070C0"/>
              </a:solidFill>
              <a:latin typeface="AvantGarde" pitchFamily="2" charset="0"/>
            </a:endParaRPr>
          </a:p>
          <a:p>
            <a:endParaRPr lang="ru-RU" dirty="0"/>
          </a:p>
        </p:txBody>
      </p:sp>
      <p:pic>
        <p:nvPicPr>
          <p:cNvPr id="6" name="Рисунок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472" y="1867404"/>
            <a:ext cx="3096344" cy="17335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Рисунок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0832" y="1867405"/>
            <a:ext cx="3024336" cy="17335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8" name="Рисунок 7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9184" y="1867404"/>
            <a:ext cx="3024336" cy="173355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9" name="TextBox 8"/>
          <p:cNvSpPr txBox="1"/>
          <p:nvPr/>
        </p:nvSpPr>
        <p:spPr>
          <a:xfrm>
            <a:off x="416496" y="3789040"/>
            <a:ext cx="266429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400" b="1" i="1" dirty="0" err="1">
                <a:solidFill>
                  <a:srgbClr val="0070C0"/>
                </a:solidFill>
              </a:rPr>
              <a:t>Пересветов</a:t>
            </a:r>
            <a:r>
              <a:rPr lang="ru-RU" sz="1400" b="1" i="1" dirty="0">
                <a:solidFill>
                  <a:srgbClr val="0070C0"/>
                </a:solidFill>
              </a:rPr>
              <a:t> пер., вл.5:</a:t>
            </a:r>
            <a:endParaRPr lang="ru-RU" sz="1400" b="1" dirty="0">
              <a:solidFill>
                <a:srgbClr val="0070C0"/>
              </a:solidFill>
            </a:endParaRPr>
          </a:p>
          <a:p>
            <a:r>
              <a:rPr lang="ru-RU" sz="1400" i="1" dirty="0">
                <a:solidFill>
                  <a:srgbClr val="0070C0"/>
                </a:solidFill>
              </a:rPr>
              <a:t>ведется строительство 12-ти этажного (+1 подземный этаж) многоквартирного дома для обеспечения волнового переселения. </a:t>
            </a:r>
            <a:endParaRPr lang="ru-RU" sz="1400" dirty="0">
              <a:solidFill>
                <a:srgbClr val="0070C0"/>
              </a:solidFill>
            </a:endParaRPr>
          </a:p>
          <a:p>
            <a:r>
              <a:rPr lang="ru-RU" sz="1400" i="1" dirty="0">
                <a:solidFill>
                  <a:srgbClr val="0070C0"/>
                </a:solidFill>
              </a:rPr>
              <a:t>Количество квартир – 161.</a:t>
            </a:r>
            <a:endParaRPr lang="ru-RU" sz="1400" dirty="0">
              <a:solidFill>
                <a:srgbClr val="0070C0"/>
              </a:solidFill>
            </a:endParaRPr>
          </a:p>
          <a:p>
            <a:r>
              <a:rPr lang="ru-RU" sz="1400" i="1" dirty="0">
                <a:solidFill>
                  <a:srgbClr val="0070C0"/>
                </a:solidFill>
              </a:rPr>
              <a:t>Планируемый срок сдачи в эксплуатацию – 2022 г.</a:t>
            </a:r>
            <a:endParaRPr lang="ru-RU" sz="1400" dirty="0">
              <a:solidFill>
                <a:srgbClr val="0070C0"/>
              </a:solidFill>
            </a:endParaRPr>
          </a:p>
          <a:p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3512840" y="3789040"/>
            <a:ext cx="29523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400" b="1" i="1" dirty="0" err="1">
                <a:solidFill>
                  <a:srgbClr val="0070C0"/>
                </a:solidFill>
              </a:rPr>
              <a:t>ул.Ленинская</a:t>
            </a:r>
            <a:r>
              <a:rPr lang="ru-RU" sz="1400" b="1" i="1" dirty="0">
                <a:solidFill>
                  <a:srgbClr val="0070C0"/>
                </a:solidFill>
              </a:rPr>
              <a:t> Слобода, вл.3:</a:t>
            </a:r>
            <a:endParaRPr lang="ru-RU" sz="1400" b="1" dirty="0">
              <a:solidFill>
                <a:srgbClr val="0070C0"/>
              </a:solidFill>
            </a:endParaRPr>
          </a:p>
          <a:p>
            <a:r>
              <a:rPr lang="ru-RU" sz="1400" i="1" dirty="0">
                <a:solidFill>
                  <a:srgbClr val="0070C0"/>
                </a:solidFill>
              </a:rPr>
              <a:t>ведется строительство 11-ти этажного (+1 подземный этаж) многоквартирного дома для обеспечения волнового переселения. Количество квартир – 98.</a:t>
            </a:r>
            <a:endParaRPr lang="ru-RU" sz="1400" dirty="0">
              <a:solidFill>
                <a:srgbClr val="0070C0"/>
              </a:solidFill>
            </a:endParaRPr>
          </a:p>
          <a:p>
            <a:r>
              <a:rPr lang="ru-RU" sz="1400" i="1" dirty="0">
                <a:solidFill>
                  <a:srgbClr val="0070C0"/>
                </a:solidFill>
              </a:rPr>
              <a:t>Планируемый срок сдачи в эксплуатацию – </a:t>
            </a:r>
            <a:r>
              <a:rPr lang="en-US" sz="1400" i="1" dirty="0">
                <a:solidFill>
                  <a:srgbClr val="0070C0"/>
                </a:solidFill>
              </a:rPr>
              <a:t>II</a:t>
            </a:r>
            <a:r>
              <a:rPr lang="ru-RU" sz="1400" i="1" dirty="0">
                <a:solidFill>
                  <a:srgbClr val="0070C0"/>
                </a:solidFill>
              </a:rPr>
              <a:t> квартал 2021 г.</a:t>
            </a:r>
            <a:endParaRPr lang="ru-RU" sz="1400" dirty="0">
              <a:solidFill>
                <a:srgbClr val="0070C0"/>
              </a:solidFill>
            </a:endParaRPr>
          </a:p>
          <a:p>
            <a:endParaRPr lang="ru-RU" sz="1400" dirty="0">
              <a:solidFill>
                <a:srgbClr val="0070C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681192" y="3789040"/>
            <a:ext cx="2808312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400" b="1" i="1" dirty="0" err="1">
                <a:solidFill>
                  <a:srgbClr val="0070C0"/>
                </a:solidFill>
              </a:rPr>
              <a:t>ул.Дубининская</a:t>
            </a:r>
            <a:r>
              <a:rPr lang="ru-RU" sz="1400" b="1" i="1" dirty="0">
                <a:solidFill>
                  <a:srgbClr val="0070C0"/>
                </a:solidFill>
              </a:rPr>
              <a:t>, вл.59-69:</a:t>
            </a:r>
            <a:endParaRPr lang="ru-RU" sz="1400" b="1" dirty="0">
              <a:solidFill>
                <a:srgbClr val="0070C0"/>
              </a:solidFill>
            </a:endParaRPr>
          </a:p>
          <a:p>
            <a:r>
              <a:rPr lang="ru-RU" sz="1400" i="1" dirty="0">
                <a:solidFill>
                  <a:srgbClr val="0070C0"/>
                </a:solidFill>
              </a:rPr>
              <a:t>ведется строительство 19-ти этажного (+1 подземный этаж) многоквартирного дома для обеспечения волнового переселения. </a:t>
            </a:r>
            <a:endParaRPr lang="ru-RU" sz="1400" dirty="0">
              <a:solidFill>
                <a:srgbClr val="0070C0"/>
              </a:solidFill>
            </a:endParaRPr>
          </a:p>
          <a:p>
            <a:r>
              <a:rPr lang="ru-RU" sz="1400" i="1" dirty="0">
                <a:solidFill>
                  <a:srgbClr val="0070C0"/>
                </a:solidFill>
              </a:rPr>
              <a:t>Количество квартир – 311.</a:t>
            </a:r>
            <a:endParaRPr lang="ru-RU" sz="1400" dirty="0">
              <a:solidFill>
                <a:srgbClr val="0070C0"/>
              </a:solidFill>
            </a:endParaRPr>
          </a:p>
          <a:p>
            <a:r>
              <a:rPr lang="ru-RU" sz="1400" i="1" dirty="0">
                <a:solidFill>
                  <a:srgbClr val="0070C0"/>
                </a:solidFill>
              </a:rPr>
              <a:t>Планируемый срок сдачи в эксплуатацию – 2023 г.</a:t>
            </a:r>
            <a:endParaRPr lang="ru-RU" sz="1400" dirty="0">
              <a:solidFill>
                <a:srgbClr val="0070C0"/>
              </a:solidFill>
            </a:endParaRPr>
          </a:p>
          <a:p>
            <a:endParaRPr lang="ru-RU" sz="1400" dirty="0">
              <a:solidFill>
                <a:srgbClr val="0070C0"/>
              </a:solidFill>
            </a:endParaRPr>
          </a:p>
        </p:txBody>
      </p:sp>
      <p:pic>
        <p:nvPicPr>
          <p:cNvPr id="12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55508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47" y="10782"/>
            <a:ext cx="9948399" cy="684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8504" y="1052736"/>
            <a:ext cx="920147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70C0"/>
                </a:solidFill>
                <a:latin typeface="AvantGarde" pitchFamily="2" charset="0"/>
              </a:rPr>
              <a:t>СФЕРА ТРАНСПОРТА И ДОРОЖНО-ТРАНСПОРТНОЙ ИНФРАСТРУКТУРЫ</a:t>
            </a:r>
            <a:endParaRPr lang="ru-RU" sz="2000" dirty="0" smtClean="0">
              <a:solidFill>
                <a:srgbClr val="0070C0"/>
              </a:solidFill>
              <a:effectLst/>
              <a:latin typeface="AvantGarde" pitchFamily="2" charset="0"/>
            </a:endParaRPr>
          </a:p>
          <a:p>
            <a:endParaRPr lang="ru-RU" dirty="0"/>
          </a:p>
        </p:txBody>
      </p:sp>
      <p:pic>
        <p:nvPicPr>
          <p:cNvPr id="13314" name="Picture 2" descr="C:\Users\Admin\Desktop\img_557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120" y="2281832"/>
            <a:ext cx="2852961" cy="190011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158" y="1847045"/>
            <a:ext cx="1584177" cy="158734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3549" y="2800580"/>
            <a:ext cx="1584177" cy="1587345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073" y="3743075"/>
            <a:ext cx="1584177" cy="1587345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28" y="4752120"/>
            <a:ext cx="1584177" cy="158734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648745" y="1523879"/>
            <a:ext cx="45234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i="1" dirty="0" smtClean="0">
                <a:solidFill>
                  <a:srgbClr val="0070C0"/>
                </a:solidFill>
              </a:rPr>
              <a:t>По итогу 2021г. на территории Даниловского района: </a:t>
            </a:r>
          </a:p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50197" y="2300744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24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555209" y="3269225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7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0512" y="4222829"/>
            <a:ext cx="1042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211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1318619" y="5246602"/>
            <a:ext cx="10420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chemeClr val="bg1"/>
                </a:solidFill>
              </a:rPr>
              <a:t>17</a:t>
            </a:r>
            <a:endParaRPr lang="ru-RU" sz="3600" b="1" dirty="0">
              <a:solidFill>
                <a:schemeClr val="bg1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35260" y="2277360"/>
            <a:ext cx="44059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rgbClr val="0070C0"/>
                </a:solidFill>
              </a:rPr>
              <a:t>транспортных </a:t>
            </a:r>
            <a:r>
              <a:rPr lang="ru-RU" sz="1400" b="1" i="1" dirty="0" smtClean="0">
                <a:solidFill>
                  <a:srgbClr val="0070C0"/>
                </a:solidFill>
              </a:rPr>
              <a:t>средства</a:t>
            </a:r>
            <a:endParaRPr lang="ru-RU" sz="1400" b="1" dirty="0" smtClean="0">
              <a:solidFill>
                <a:srgbClr val="0070C0"/>
              </a:solidFill>
            </a:endParaRPr>
          </a:p>
          <a:p>
            <a:r>
              <a:rPr lang="ru-RU" sz="1400" b="1" i="1" dirty="0" smtClean="0">
                <a:solidFill>
                  <a:srgbClr val="0070C0"/>
                </a:solidFill>
              </a:rPr>
              <a:t>вывезено на площадку временного хранения</a:t>
            </a:r>
            <a:endParaRPr lang="ru-RU" sz="1400" b="1" dirty="0">
              <a:solidFill>
                <a:srgbClr val="0070C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577726" y="3332642"/>
            <a:ext cx="44059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rgbClr val="0070C0"/>
                </a:solidFill>
              </a:rPr>
              <a:t>возвращено </a:t>
            </a:r>
            <a:r>
              <a:rPr lang="ru-RU" sz="1400" b="1" i="1" dirty="0" smtClean="0">
                <a:solidFill>
                  <a:srgbClr val="0070C0"/>
                </a:solidFill>
              </a:rPr>
              <a:t>владельцам </a:t>
            </a:r>
            <a:r>
              <a:rPr lang="ru-RU" sz="1400" b="1" i="1" dirty="0" smtClean="0">
                <a:solidFill>
                  <a:srgbClr val="0070C0"/>
                </a:solidFill>
              </a:rPr>
              <a:t>с площадки временного хранения</a:t>
            </a:r>
            <a:endParaRPr lang="ru-RU" sz="1400" b="1" dirty="0">
              <a:solidFill>
                <a:srgbClr val="0070C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87257" y="4275137"/>
            <a:ext cx="440590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rgbClr val="0070C0"/>
                </a:solidFill>
              </a:rPr>
              <a:t>Транспортных средств</a:t>
            </a:r>
            <a:r>
              <a:rPr lang="ru-RU" sz="1400" b="1" i="1" dirty="0" smtClean="0">
                <a:solidFill>
                  <a:srgbClr val="0070C0"/>
                </a:solidFill>
              </a:rPr>
              <a:t> </a:t>
            </a:r>
            <a:r>
              <a:rPr lang="ru-RU" sz="1400" b="1" i="1" dirty="0" smtClean="0">
                <a:solidFill>
                  <a:srgbClr val="0070C0"/>
                </a:solidFill>
              </a:rPr>
              <a:t>приведены в состояние не являющееся БРТС или перемещены силами собственников</a:t>
            </a:r>
            <a:endParaRPr lang="ru-RU" sz="1400" b="1" dirty="0">
              <a:solidFill>
                <a:srgbClr val="0070C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2492131" y="5284182"/>
            <a:ext cx="44059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solidFill>
                  <a:srgbClr val="0070C0"/>
                </a:solidFill>
              </a:rPr>
              <a:t>Направлено 17 </a:t>
            </a:r>
            <a:r>
              <a:rPr lang="ru-RU" sz="1400" b="1" dirty="0" smtClean="0">
                <a:solidFill>
                  <a:srgbClr val="0070C0"/>
                </a:solidFill>
              </a:rPr>
              <a:t>исков на признание </a:t>
            </a:r>
            <a:r>
              <a:rPr lang="ru-RU" sz="1400" b="1" dirty="0" smtClean="0">
                <a:solidFill>
                  <a:srgbClr val="0070C0"/>
                </a:solidFill>
              </a:rPr>
              <a:t>бесхозяйным </a:t>
            </a:r>
            <a:r>
              <a:rPr lang="ru-RU" sz="1400" b="1" dirty="0" smtClean="0">
                <a:solidFill>
                  <a:srgbClr val="0070C0"/>
                </a:solidFill>
              </a:rPr>
              <a:t>ТС в </a:t>
            </a:r>
            <a:r>
              <a:rPr lang="ru-RU" sz="1400" b="1" dirty="0" err="1" smtClean="0">
                <a:solidFill>
                  <a:srgbClr val="0070C0"/>
                </a:solidFill>
              </a:rPr>
              <a:t>Симоновский</a:t>
            </a:r>
            <a:r>
              <a:rPr lang="ru-RU" sz="1400" b="1" dirty="0" smtClean="0">
                <a:solidFill>
                  <a:srgbClr val="0070C0"/>
                </a:solidFill>
              </a:rPr>
              <a:t> суд, получено 1 решение </a:t>
            </a:r>
            <a:r>
              <a:rPr lang="ru-RU" sz="1400" b="1" dirty="0" smtClean="0">
                <a:solidFill>
                  <a:srgbClr val="0070C0"/>
                </a:solidFill>
              </a:rPr>
              <a:t>суда </a:t>
            </a:r>
            <a:endParaRPr lang="ru-RU" sz="1400" b="1" dirty="0">
              <a:solidFill>
                <a:srgbClr val="0070C0"/>
              </a:solidFill>
            </a:endParaRPr>
          </a:p>
        </p:txBody>
      </p:sp>
      <p:pic>
        <p:nvPicPr>
          <p:cNvPr id="13315" name="Picture 3" descr="C:\Users\Admin\Desktop\automobile-3282768_128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714746">
            <a:off x="7099500" y="4214180"/>
            <a:ext cx="2005777" cy="133196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/>
        </p:spPr>
      </p:pic>
      <p:pic>
        <p:nvPicPr>
          <p:cNvPr id="23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54414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47" y="10782"/>
            <a:ext cx="9948399" cy="684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76536" y="974919"/>
            <a:ext cx="83529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AvantGarde" pitchFamily="2" charset="0"/>
              </a:rPr>
              <a:t>Выявление освободившейся жилой площади, самовольно занятой жилой площади</a:t>
            </a:r>
            <a:endParaRPr lang="ru-RU" sz="2000" dirty="0">
              <a:solidFill>
                <a:srgbClr val="0070C0"/>
              </a:solidFill>
              <a:latin typeface="AvantGarde" pitchFamily="2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448944" y="2141033"/>
            <a:ext cx="2571573" cy="576064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92900">
                <a:schemeClr val="bg1"/>
              </a:gs>
              <a:gs pos="50000">
                <a:srgbClr val="86D9F6"/>
              </a:gs>
              <a:gs pos="100000">
                <a:schemeClr val="bg1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4448944" y="2817382"/>
            <a:ext cx="2571573" cy="576064"/>
          </a:xfrm>
          <a:prstGeom prst="rect">
            <a:avLst/>
          </a:prstGeom>
          <a:gradFill flip="none" rotWithShape="1">
            <a:gsLst>
              <a:gs pos="0">
                <a:srgbClr val="00B0F0"/>
              </a:gs>
              <a:gs pos="92900">
                <a:schemeClr val="bg1"/>
              </a:gs>
              <a:gs pos="50000">
                <a:srgbClr val="86D9F6"/>
              </a:gs>
              <a:gs pos="100000">
                <a:schemeClr val="bg1"/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ятиугольник 7"/>
          <p:cNvSpPr/>
          <p:nvPr/>
        </p:nvSpPr>
        <p:spPr>
          <a:xfrm>
            <a:off x="2556020" y="2069025"/>
            <a:ext cx="2664296" cy="1444809"/>
          </a:xfrm>
          <a:prstGeom prst="homePlate">
            <a:avLst/>
          </a:prstGeom>
          <a:gradFill flip="none" rotWithShape="1">
            <a:gsLst>
              <a:gs pos="0">
                <a:srgbClr val="00B0F0"/>
              </a:gs>
              <a:gs pos="50000">
                <a:srgbClr val="86D9F6"/>
              </a:gs>
              <a:gs pos="100000">
                <a:srgbClr val="00B0F0"/>
              </a:gs>
            </a:gsLst>
            <a:lin ang="0" scaled="1"/>
            <a:tileRect/>
          </a:gradFill>
          <a:ln>
            <a:noFill/>
          </a:ln>
          <a:effectLst>
            <a:outerShdw blurRad="50800" dist="50800" dir="5400000" sx="99000" sy="99000" algn="ctr" rotWithShape="0">
              <a:srgbClr val="000000">
                <a:alpha val="3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2664857" y="2393931"/>
            <a:ext cx="208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2060"/>
                </a:solidFill>
              </a:rPr>
              <a:t>За отчетный период выявлено</a:t>
            </a:r>
            <a:endParaRPr lang="ru-RU" sz="2000" b="1" dirty="0">
              <a:solidFill>
                <a:srgbClr val="00206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097016" y="2261402"/>
            <a:ext cx="1563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4 квартиры</a:t>
            </a:r>
          </a:p>
          <a:p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5196435" y="2920876"/>
            <a:ext cx="156346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2 комнаты</a:t>
            </a:r>
          </a:p>
          <a:p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848544" y="3927247"/>
            <a:ext cx="8568952" cy="16619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>
                <a:solidFill>
                  <a:srgbClr val="0070C0"/>
                </a:solidFill>
              </a:rPr>
              <a:t>Данные помещения переданы Департаменту городского имущества города Москвы и поставлены на пультовую круглосуточную охрану.</a:t>
            </a:r>
            <a:endParaRPr lang="ru-RU" sz="1400" dirty="0">
              <a:solidFill>
                <a:srgbClr val="0070C0"/>
              </a:solidFill>
            </a:endParaRPr>
          </a:p>
          <a:p>
            <a:pPr algn="ctr"/>
            <a:r>
              <a:rPr lang="ru-RU" sz="1400" i="1" dirty="0">
                <a:solidFill>
                  <a:srgbClr val="0070C0"/>
                </a:solidFill>
              </a:rPr>
              <a:t>Отселенные строения на территории Даниловского района по 12  адресам закрыты по периметру и опечатаны. Посторонних лиц и складирования средств, для возможного совершения </a:t>
            </a:r>
            <a:r>
              <a:rPr lang="ru-RU" sz="1400" i="1" dirty="0" err="1">
                <a:solidFill>
                  <a:srgbClr val="0070C0"/>
                </a:solidFill>
              </a:rPr>
              <a:t>вандальных</a:t>
            </a:r>
            <a:r>
              <a:rPr lang="ru-RU" sz="1400" i="1" dirty="0">
                <a:solidFill>
                  <a:srgbClr val="0070C0"/>
                </a:solidFill>
              </a:rPr>
              <a:t>, террористических  или любых других противоправных действий  в </a:t>
            </a:r>
            <a:r>
              <a:rPr lang="ru-RU" sz="1400" i="1" dirty="0" smtClean="0">
                <a:solidFill>
                  <a:srgbClr val="0070C0"/>
                </a:solidFill>
              </a:rPr>
              <a:t>2021 </a:t>
            </a:r>
            <a:r>
              <a:rPr lang="ru-RU" sz="1400" i="1" dirty="0">
                <a:solidFill>
                  <a:srgbClr val="0070C0"/>
                </a:solidFill>
              </a:rPr>
              <a:t>году не выявлено, вопрос находится на постоянном контроле в управе района.</a:t>
            </a:r>
            <a:endParaRPr lang="ru-RU" sz="1400" dirty="0">
              <a:solidFill>
                <a:srgbClr val="0070C0"/>
              </a:solidFill>
            </a:endParaRPr>
          </a:p>
          <a:p>
            <a:endParaRPr lang="ru-RU" dirty="0"/>
          </a:p>
        </p:txBody>
      </p:sp>
      <p:pic>
        <p:nvPicPr>
          <p:cNvPr id="14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8305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47" y="10782"/>
            <a:ext cx="9948399" cy="684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32520" y="993502"/>
            <a:ext cx="85689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AvantGarde" pitchFamily="2" charset="0"/>
              </a:rPr>
              <a:t>Выполнение плана локально-реконструкционных мероприятий, выполняемых за счет средств, получаемых от платных парковок</a:t>
            </a:r>
            <a:r>
              <a:rPr lang="ru-RU" dirty="0">
                <a:solidFill>
                  <a:srgbClr val="0070C0"/>
                </a:solidFill>
                <a:latin typeface="AvantGarde" pitchFamily="2" charset="0"/>
              </a:rPr>
              <a:t> </a:t>
            </a:r>
          </a:p>
          <a:p>
            <a:endParaRPr lang="ru-RU" dirty="0"/>
          </a:p>
        </p:txBody>
      </p:sp>
      <p:graphicFrame>
        <p:nvGraphicFramePr>
          <p:cNvPr id="11" name="Таблица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72912134"/>
              </p:ext>
            </p:extLst>
          </p:nvPr>
        </p:nvGraphicFramePr>
        <p:xfrm>
          <a:off x="632520" y="1953010"/>
          <a:ext cx="8568952" cy="363623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788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9012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13910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Объем работ</a:t>
                      </a:r>
                      <a:endParaRPr lang="ru-RU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/>
                        <a:t>Адрес</a:t>
                      </a:r>
                      <a:endParaRPr lang="ru-RU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64370">
                <a:tc>
                  <a:txBody>
                    <a:bodyPr/>
                    <a:lstStyle/>
                    <a:p>
                      <a:r>
                        <a:rPr lang="ru-RU" sz="11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обустройство пешеходных тротуаров</a:t>
                      </a:r>
                      <a:endParaRPr lang="ru-RU" sz="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1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3-й Восточный переулок, от </a:t>
                      </a:r>
                      <a:r>
                        <a:rPr lang="ru-RU" sz="11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ул.Восточная</a:t>
                      </a:r>
                      <a:r>
                        <a:rPr lang="ru-RU" sz="11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д.9, до </a:t>
                      </a:r>
                      <a:r>
                        <a:rPr lang="ru-RU" sz="11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Пересветов</a:t>
                      </a:r>
                      <a:r>
                        <a:rPr lang="ru-RU" sz="11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пер., д.4, корп.2; 3-й </a:t>
                      </a:r>
                      <a:r>
                        <a:rPr lang="ru-RU" sz="11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Кожевнический</a:t>
                      </a:r>
                      <a:r>
                        <a:rPr lang="ru-RU" sz="11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пер.,  от 2-й </a:t>
                      </a:r>
                      <a:r>
                        <a:rPr lang="ru-RU" sz="11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Кожевнический</a:t>
                      </a:r>
                      <a:r>
                        <a:rPr lang="ru-RU" sz="11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пер., д.3, до </a:t>
                      </a:r>
                      <a:r>
                        <a:rPr lang="ru-RU" sz="11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ул.Дербеневская</a:t>
                      </a:r>
                      <a:r>
                        <a:rPr lang="ru-RU" sz="11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д.6; </a:t>
                      </a:r>
                      <a:r>
                        <a:rPr lang="ru-RU" sz="11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ул.Даниловский</a:t>
                      </a:r>
                      <a:r>
                        <a:rPr lang="ru-RU" sz="11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Вал, д.1, стр.7</a:t>
                      </a:r>
                      <a:endParaRPr lang="ru-RU" sz="9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1129">
                <a:tc>
                  <a:txBody>
                    <a:bodyPr/>
                    <a:lstStyle/>
                    <a:p>
                      <a:r>
                        <a:rPr lang="ru-RU" sz="12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обустройство нерегулируемых пешеходных переходов </a:t>
                      </a:r>
                      <a:endParaRPr lang="ru-RU" sz="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Духовской</a:t>
                      </a:r>
                      <a:r>
                        <a:rPr lang="ru-RU" sz="12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пер., д.17, 3-й </a:t>
                      </a:r>
                      <a:r>
                        <a:rPr lang="ru-RU" sz="12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Дербеневский</a:t>
                      </a:r>
                      <a:r>
                        <a:rPr lang="ru-RU" sz="12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пер., д.1, стр.6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68958">
                <a:tc>
                  <a:txBody>
                    <a:bodyPr/>
                    <a:lstStyle/>
                    <a:p>
                      <a:r>
                        <a:rPr lang="ru-RU" sz="12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обустройство искусственных дорожных неровностей 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ул.Велозаводская</a:t>
                      </a:r>
                      <a:r>
                        <a:rPr lang="ru-RU" sz="12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д.8, </a:t>
                      </a:r>
                      <a:r>
                        <a:rPr lang="ru-RU" sz="12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ул.Автозаводская</a:t>
                      </a:r>
                      <a:r>
                        <a:rPr lang="ru-RU" sz="12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1/10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68958">
                <a:tc>
                  <a:txBody>
                    <a:bodyPr/>
                    <a:lstStyle/>
                    <a:p>
                      <a:r>
                        <a:rPr lang="ru-RU" sz="12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обустройство площадок под остановочные павильоны 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4-й </a:t>
                      </a:r>
                      <a:r>
                        <a:rPr lang="ru-RU" sz="12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Рощинский</a:t>
                      </a:r>
                      <a:r>
                        <a:rPr lang="ru-RU" sz="12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пр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0664">
                <a:tc>
                  <a:txBody>
                    <a:bodyPr/>
                    <a:lstStyle/>
                    <a:p>
                      <a:r>
                        <a:rPr lang="ru-RU" sz="12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обустройство парковочных карманов за счет тротуарной части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ул.Ленинская</a:t>
                      </a:r>
                      <a:r>
                        <a:rPr lang="ru-RU" sz="12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2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Слобода, д.4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68958">
                <a:tc>
                  <a:txBody>
                    <a:bodyPr/>
                    <a:lstStyle/>
                    <a:p>
                      <a:r>
                        <a:rPr lang="ru-RU" sz="12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установка сферических зеркал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3-й Павелецкий пр., д.3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68958">
                <a:tc>
                  <a:txBody>
                    <a:bodyPr/>
                    <a:lstStyle/>
                    <a:p>
                      <a:r>
                        <a:rPr lang="ru-RU" sz="12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перенос остановки общественного транспорта 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ул.Городская</a:t>
                      </a:r>
                      <a:r>
                        <a:rPr lang="ru-RU" sz="12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д.2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68958">
                <a:tc>
                  <a:txBody>
                    <a:bodyPr/>
                    <a:lstStyle/>
                    <a:p>
                      <a:r>
                        <a:rPr lang="ru-RU" sz="12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обустройство направляющего островка бортовым камнем 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ул.Ленинская</a:t>
                      </a:r>
                      <a:r>
                        <a:rPr lang="ru-RU" sz="12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Слобода, д.26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60664">
                <a:tc>
                  <a:txBody>
                    <a:bodyPr/>
                    <a:lstStyle/>
                    <a:p>
                      <a:r>
                        <a:rPr lang="ru-RU" sz="12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благоустройство территории с разделением дворовой и тротуарной части</a:t>
                      </a:r>
                      <a:endParaRPr lang="ru-RU" sz="1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200" i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ТПУ Тульская</a:t>
                      </a:r>
                      <a:endParaRPr lang="ru-RU" sz="1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sp>
        <p:nvSpPr>
          <p:cNvPr id="12" name="TextBox 11"/>
          <p:cNvSpPr txBox="1"/>
          <p:nvPr/>
        </p:nvSpPr>
        <p:spPr>
          <a:xfrm>
            <a:off x="632520" y="5795972"/>
            <a:ext cx="41044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rgbClr val="0070C0"/>
                </a:solidFill>
              </a:rPr>
              <a:t>на общую сумму 4 061 386,69 </a:t>
            </a:r>
            <a:r>
              <a:rPr lang="ru-RU" b="1" i="1" dirty="0" smtClean="0">
                <a:solidFill>
                  <a:srgbClr val="0070C0"/>
                </a:solidFill>
              </a:rPr>
              <a:t>руб.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3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57052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47" y="10782"/>
            <a:ext cx="9948399" cy="684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0272" y="838397"/>
            <a:ext cx="749312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AvantGarde" pitchFamily="2" charset="0"/>
              </a:rPr>
              <a:t>Адрес: 3-й Восточный переулок</a:t>
            </a:r>
          </a:p>
          <a:p>
            <a:pPr algn="ctr"/>
            <a:r>
              <a:rPr lang="ru-RU" dirty="0" smtClean="0">
                <a:solidFill>
                  <a:srgbClr val="0070C0"/>
                </a:solidFill>
                <a:latin typeface="AvantGarde" pitchFamily="2" charset="0"/>
              </a:rPr>
              <a:t> </a:t>
            </a:r>
            <a:endParaRPr lang="ru-RU" dirty="0">
              <a:solidFill>
                <a:srgbClr val="0070C0"/>
              </a:solidFill>
              <a:latin typeface="AvantGarde" pitchFamily="2" charset="0"/>
            </a:endParaRPr>
          </a:p>
          <a:p>
            <a:endParaRPr lang="ru-RU" dirty="0"/>
          </a:p>
        </p:txBody>
      </p:sp>
      <p:pic>
        <p:nvPicPr>
          <p:cNvPr id="13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476492" y="4581517"/>
            <a:ext cx="554461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Произведены  работы по перекрытию проезда, обустройству тротуара, </a:t>
            </a:r>
            <a:r>
              <a:rPr lang="ru-RU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газона</a:t>
            </a:r>
          </a:p>
          <a:p>
            <a:r>
              <a:rPr lang="ru-RU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Сумма </a:t>
            </a:r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потраченных средств: 418 643,39 (</a:t>
            </a:r>
            <a:r>
              <a:rPr lang="ru-RU" b="1" dirty="0" err="1">
                <a:solidFill>
                  <a:srgbClr val="0070C0"/>
                </a:solidFill>
                <a:cs typeface="Times New Roman" panose="02020603050405020304" pitchFamily="18" charset="0"/>
              </a:rPr>
              <a:t>тыс.руб</a:t>
            </a:r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)</a:t>
            </a:r>
          </a:p>
          <a:p>
            <a:r>
              <a:rPr lang="ru-RU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Сроки </a:t>
            </a:r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проведения работ: 20.06.2021 – 20.07.2021</a:t>
            </a:r>
          </a:p>
          <a:p>
            <a:endParaRPr lang="ru-RU" b="1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70C0"/>
              </a:solidFill>
            </a:endParaRPr>
          </a:p>
          <a:p>
            <a:pPr algn="ctr"/>
            <a:r>
              <a:rPr lang="ru-RU" dirty="0" smtClean="0">
                <a:solidFill>
                  <a:srgbClr val="0070C0"/>
                </a:solidFill>
                <a:latin typeface="AvantGarde" pitchFamily="2" charset="0"/>
              </a:rPr>
              <a:t> </a:t>
            </a:r>
            <a:endParaRPr lang="ru-RU" dirty="0">
              <a:solidFill>
                <a:srgbClr val="0070C0"/>
              </a:solidFill>
              <a:latin typeface="AvantGarde" pitchFamily="2" charset="0"/>
            </a:endParaRPr>
          </a:p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609" y="1325294"/>
            <a:ext cx="3401863" cy="2456901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609" y="3782195"/>
            <a:ext cx="4110553" cy="2338947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4179" y="1325294"/>
            <a:ext cx="5646521" cy="3059435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4198444" y="1759200"/>
            <a:ext cx="1679640" cy="9181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  <a:endParaRPr lang="ru-RU" sz="28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3023898" y="4935792"/>
            <a:ext cx="992998" cy="1013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1870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47" y="10782"/>
            <a:ext cx="9948399" cy="684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0272" y="838397"/>
            <a:ext cx="7632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AvantGarde" pitchFamily="2" charset="0"/>
              </a:rPr>
              <a:t>Адрес: 3-й </a:t>
            </a:r>
            <a:r>
              <a:rPr lang="ru-RU" b="1" dirty="0" err="1" smtClean="0">
                <a:solidFill>
                  <a:srgbClr val="0070C0"/>
                </a:solidFill>
                <a:latin typeface="AvantGarde" pitchFamily="2" charset="0"/>
              </a:rPr>
              <a:t>Кожевнический</a:t>
            </a:r>
            <a:r>
              <a:rPr lang="ru-RU" b="1" dirty="0" smtClean="0">
                <a:solidFill>
                  <a:srgbClr val="0070C0"/>
                </a:solidFill>
                <a:latin typeface="AvantGarde" pitchFamily="2" charset="0"/>
              </a:rPr>
              <a:t> переулок</a:t>
            </a:r>
          </a:p>
          <a:p>
            <a:pPr algn="ctr"/>
            <a:r>
              <a:rPr lang="ru-RU" dirty="0" smtClean="0">
                <a:solidFill>
                  <a:srgbClr val="0070C0"/>
                </a:solidFill>
                <a:latin typeface="AvantGarde" pitchFamily="2" charset="0"/>
              </a:rPr>
              <a:t> </a:t>
            </a:r>
            <a:endParaRPr lang="ru-RU" dirty="0">
              <a:solidFill>
                <a:srgbClr val="0070C0"/>
              </a:solidFill>
              <a:latin typeface="AvantGarde" pitchFamily="2" charset="0"/>
            </a:endParaRPr>
          </a:p>
          <a:p>
            <a:endParaRPr lang="ru-RU" dirty="0"/>
          </a:p>
        </p:txBody>
      </p:sp>
      <p:pic>
        <p:nvPicPr>
          <p:cNvPr id="13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443600" y="4420871"/>
            <a:ext cx="429293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Произведены  работы по обустройству пешеходного </a:t>
            </a:r>
            <a:r>
              <a:rPr lang="ru-RU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тротуара</a:t>
            </a:r>
          </a:p>
          <a:p>
            <a:r>
              <a:rPr lang="ru-RU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Сумма </a:t>
            </a:r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потраченных средств: 333 309,84 (</a:t>
            </a:r>
            <a:r>
              <a:rPr lang="ru-RU" b="1" dirty="0" err="1">
                <a:solidFill>
                  <a:srgbClr val="0070C0"/>
                </a:solidFill>
                <a:cs typeface="Times New Roman" panose="02020603050405020304" pitchFamily="18" charset="0"/>
              </a:rPr>
              <a:t>тыс.руб</a:t>
            </a:r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)</a:t>
            </a:r>
          </a:p>
          <a:p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Сроки проведения работ: 01.08.2021 – 01.09.2021</a:t>
            </a:r>
          </a:p>
          <a:p>
            <a:endParaRPr lang="ru-RU" b="1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70C0"/>
              </a:solidFill>
            </a:endParaRPr>
          </a:p>
          <a:p>
            <a:pPr algn="ctr"/>
            <a:r>
              <a:rPr lang="ru-RU" dirty="0" smtClean="0">
                <a:solidFill>
                  <a:srgbClr val="0070C0"/>
                </a:solidFill>
                <a:latin typeface="AvantGarde" pitchFamily="2" charset="0"/>
              </a:rPr>
              <a:t> </a:t>
            </a:r>
            <a:endParaRPr lang="ru-RU" dirty="0">
              <a:solidFill>
                <a:srgbClr val="0070C0"/>
              </a:solidFill>
              <a:latin typeface="AvantGarde" pitchFamily="2" charset="0"/>
            </a:endParaRPr>
          </a:p>
          <a:p>
            <a:endParaRPr lang="ru-RU" dirty="0"/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609" y="1395175"/>
            <a:ext cx="3286029" cy="2584928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567" y="4023539"/>
            <a:ext cx="4103784" cy="2424472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633232" y="1369926"/>
            <a:ext cx="5913669" cy="3065995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3023898" y="4935792"/>
            <a:ext cx="992998" cy="1013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333351" y="1335636"/>
            <a:ext cx="1620202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692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47" y="10782"/>
            <a:ext cx="9948399" cy="684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0272" y="838397"/>
            <a:ext cx="7632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AvantGarde" pitchFamily="2" charset="0"/>
              </a:rPr>
              <a:t>Адрес: ул. </a:t>
            </a:r>
            <a:r>
              <a:rPr lang="ru-RU" b="1" dirty="0" err="1" smtClean="0">
                <a:solidFill>
                  <a:srgbClr val="0070C0"/>
                </a:solidFill>
                <a:latin typeface="AvantGarde" pitchFamily="2" charset="0"/>
              </a:rPr>
              <a:t>Даниловский</a:t>
            </a:r>
            <a:r>
              <a:rPr lang="ru-RU" b="1" dirty="0" smtClean="0">
                <a:solidFill>
                  <a:srgbClr val="0070C0"/>
                </a:solidFill>
                <a:latin typeface="AvantGarde" pitchFamily="2" charset="0"/>
              </a:rPr>
              <a:t> Вал, д. 1, стр. 7</a:t>
            </a:r>
          </a:p>
          <a:p>
            <a:pPr algn="ctr"/>
            <a:r>
              <a:rPr lang="ru-RU" dirty="0" smtClean="0">
                <a:solidFill>
                  <a:srgbClr val="0070C0"/>
                </a:solidFill>
                <a:latin typeface="AvantGarde" pitchFamily="2" charset="0"/>
              </a:rPr>
              <a:t> </a:t>
            </a:r>
            <a:endParaRPr lang="ru-RU" dirty="0">
              <a:solidFill>
                <a:srgbClr val="0070C0"/>
              </a:solidFill>
              <a:latin typeface="AvantGarde" pitchFamily="2" charset="0"/>
            </a:endParaRPr>
          </a:p>
          <a:p>
            <a:endParaRPr lang="ru-RU" dirty="0"/>
          </a:p>
        </p:txBody>
      </p:sp>
      <p:pic>
        <p:nvPicPr>
          <p:cNvPr id="13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520951" y="4259533"/>
            <a:ext cx="515343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Произведены  работы по обустройству пешеходного тротуара</a:t>
            </a:r>
          </a:p>
          <a:p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Сумма потраченных средств: 101 680,04 (</a:t>
            </a:r>
            <a:r>
              <a:rPr lang="ru-RU" b="1" dirty="0" err="1">
                <a:solidFill>
                  <a:srgbClr val="0070C0"/>
                </a:solidFill>
                <a:cs typeface="Times New Roman" panose="02020603050405020304" pitchFamily="18" charset="0"/>
              </a:rPr>
              <a:t>тыс.руб</a:t>
            </a:r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)</a:t>
            </a:r>
          </a:p>
          <a:p>
            <a:r>
              <a:rPr lang="ru-RU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Сроки </a:t>
            </a:r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проведения работ: 01.08.2021 – 01.09.2021</a:t>
            </a:r>
          </a:p>
          <a:p>
            <a:endParaRPr lang="ru-RU" b="1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70C0"/>
              </a:solidFill>
            </a:endParaRPr>
          </a:p>
          <a:p>
            <a:pPr algn="ctr"/>
            <a:r>
              <a:rPr lang="ru-RU" dirty="0" smtClean="0">
                <a:solidFill>
                  <a:srgbClr val="0070C0"/>
                </a:solidFill>
                <a:latin typeface="AvantGarde" pitchFamily="2" charset="0"/>
              </a:rPr>
              <a:t> </a:t>
            </a:r>
            <a:endParaRPr lang="ru-RU" dirty="0">
              <a:solidFill>
                <a:srgbClr val="0070C0"/>
              </a:solidFill>
              <a:latin typeface="AvantGarde" pitchFamily="2" charset="0"/>
            </a:endParaRP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609" y="1300062"/>
            <a:ext cx="3706689" cy="245690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609" y="3708692"/>
            <a:ext cx="4211991" cy="2386103"/>
          </a:xfrm>
          <a:prstGeom prst="rect">
            <a:avLst/>
          </a:prstGeom>
        </p:spPr>
      </p:pic>
      <p:sp>
        <p:nvSpPr>
          <p:cNvPr id="20" name="Прямоугольник 19"/>
          <p:cNvSpPr/>
          <p:nvPr/>
        </p:nvSpPr>
        <p:spPr>
          <a:xfrm>
            <a:off x="3023898" y="4935792"/>
            <a:ext cx="992998" cy="101348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38298" y="1239330"/>
            <a:ext cx="5526132" cy="3051072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5505608" y="1105509"/>
            <a:ext cx="1620202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142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47" y="10782"/>
            <a:ext cx="9948399" cy="684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0272" y="838397"/>
            <a:ext cx="7632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AvantGarde" pitchFamily="2" charset="0"/>
              </a:rPr>
              <a:t>Адрес: </a:t>
            </a:r>
            <a:r>
              <a:rPr lang="ru-RU" b="1" dirty="0" err="1" smtClean="0">
                <a:solidFill>
                  <a:srgbClr val="0070C0"/>
                </a:solidFill>
                <a:latin typeface="AvantGarde" pitchFamily="2" charset="0"/>
              </a:rPr>
              <a:t>Духовской</a:t>
            </a:r>
            <a:r>
              <a:rPr lang="ru-RU" b="1" dirty="0" smtClean="0">
                <a:solidFill>
                  <a:srgbClr val="0070C0"/>
                </a:solidFill>
                <a:latin typeface="AvantGarde" pitchFamily="2" charset="0"/>
              </a:rPr>
              <a:t> переулок, д. 17</a:t>
            </a:r>
          </a:p>
          <a:p>
            <a:pPr algn="ctr"/>
            <a:r>
              <a:rPr lang="ru-RU" dirty="0" smtClean="0">
                <a:solidFill>
                  <a:srgbClr val="0070C0"/>
                </a:solidFill>
                <a:latin typeface="AvantGarde" pitchFamily="2" charset="0"/>
              </a:rPr>
              <a:t> </a:t>
            </a:r>
            <a:endParaRPr lang="ru-RU" dirty="0">
              <a:solidFill>
                <a:srgbClr val="0070C0"/>
              </a:solidFill>
              <a:latin typeface="AvantGarde" pitchFamily="2" charset="0"/>
            </a:endParaRPr>
          </a:p>
          <a:p>
            <a:endParaRPr lang="ru-RU" dirty="0"/>
          </a:p>
        </p:txBody>
      </p:sp>
      <p:pic>
        <p:nvPicPr>
          <p:cNvPr id="13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617399" y="4207489"/>
            <a:ext cx="437687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Произведены  работы по обустройству нерегулируемого пешеходного </a:t>
            </a:r>
            <a:r>
              <a:rPr lang="ru-RU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перехода</a:t>
            </a:r>
          </a:p>
          <a:p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Сумма потраченных средств</a:t>
            </a:r>
            <a:r>
              <a:rPr lang="ru-RU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: 170 </a:t>
            </a:r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233,60 (</a:t>
            </a:r>
            <a:r>
              <a:rPr lang="ru-RU" b="1" dirty="0" err="1" smtClean="0">
                <a:solidFill>
                  <a:srgbClr val="0070C0"/>
                </a:solidFill>
                <a:cs typeface="Times New Roman" panose="02020603050405020304" pitchFamily="18" charset="0"/>
              </a:rPr>
              <a:t>тыс.руб</a:t>
            </a:r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)</a:t>
            </a:r>
          </a:p>
          <a:p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Сроки проведения работ: 01.08.2021 – </a:t>
            </a:r>
            <a:r>
              <a:rPr lang="ru-RU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01.09.2021</a:t>
            </a:r>
            <a:endParaRPr lang="ru-RU" b="1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70C0"/>
              </a:solidFill>
            </a:endParaRPr>
          </a:p>
          <a:p>
            <a:pPr algn="ctr"/>
            <a:r>
              <a:rPr lang="ru-RU" dirty="0" smtClean="0">
                <a:solidFill>
                  <a:srgbClr val="0070C0"/>
                </a:solidFill>
                <a:latin typeface="AvantGarde" pitchFamily="2" charset="0"/>
              </a:rPr>
              <a:t> </a:t>
            </a:r>
            <a:endParaRPr lang="ru-RU" dirty="0">
              <a:solidFill>
                <a:srgbClr val="0070C0"/>
              </a:solidFill>
              <a:latin typeface="AvantGarde" pitchFamily="2" charset="0"/>
            </a:endParaRPr>
          </a:p>
          <a:p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472" y="1300062"/>
            <a:ext cx="3883489" cy="234106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472" y="3594082"/>
            <a:ext cx="4382926" cy="2561891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272480" y="4956495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85936" y="1327208"/>
            <a:ext cx="5370972" cy="2896854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7632771" y="1336138"/>
            <a:ext cx="159389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3512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47" y="10782"/>
            <a:ext cx="9948399" cy="684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60272" y="838397"/>
            <a:ext cx="7632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AvantGarde" pitchFamily="2" charset="0"/>
              </a:rPr>
              <a:t>Адрес: 3-й </a:t>
            </a:r>
            <a:r>
              <a:rPr lang="ru-RU" b="1" dirty="0" err="1" smtClean="0">
                <a:solidFill>
                  <a:srgbClr val="0070C0"/>
                </a:solidFill>
                <a:latin typeface="AvantGarde" pitchFamily="2" charset="0"/>
              </a:rPr>
              <a:t>Дербеневский</a:t>
            </a:r>
            <a:r>
              <a:rPr lang="ru-RU" b="1" dirty="0" smtClean="0">
                <a:solidFill>
                  <a:srgbClr val="0070C0"/>
                </a:solidFill>
                <a:latin typeface="AvantGarde" pitchFamily="2" charset="0"/>
              </a:rPr>
              <a:t> переулок, д. 1, стр. 6</a:t>
            </a:r>
          </a:p>
          <a:p>
            <a:pPr algn="ctr"/>
            <a:r>
              <a:rPr lang="ru-RU" dirty="0" smtClean="0">
                <a:solidFill>
                  <a:srgbClr val="0070C0"/>
                </a:solidFill>
                <a:latin typeface="AvantGarde" pitchFamily="2" charset="0"/>
              </a:rPr>
              <a:t> </a:t>
            </a:r>
            <a:endParaRPr lang="ru-RU" dirty="0">
              <a:solidFill>
                <a:srgbClr val="0070C0"/>
              </a:solidFill>
              <a:latin typeface="AvantGarde" pitchFamily="2" charset="0"/>
            </a:endParaRPr>
          </a:p>
          <a:p>
            <a:endParaRPr lang="ru-RU" dirty="0"/>
          </a:p>
        </p:txBody>
      </p:sp>
      <p:pic>
        <p:nvPicPr>
          <p:cNvPr id="13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384047" y="4318778"/>
            <a:ext cx="4025337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Произведены  работы по обустройству нерегулируемого </a:t>
            </a:r>
            <a:r>
              <a:rPr lang="ru-RU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пешеходного перехода</a:t>
            </a:r>
          </a:p>
          <a:p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Сумма потраченных средств: 170 233,60 (</a:t>
            </a:r>
            <a:r>
              <a:rPr lang="ru-RU" b="1" dirty="0" err="1">
                <a:solidFill>
                  <a:srgbClr val="0070C0"/>
                </a:solidFill>
                <a:cs typeface="Times New Roman" panose="02020603050405020304" pitchFamily="18" charset="0"/>
              </a:rPr>
              <a:t>тыс.руб</a:t>
            </a:r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)</a:t>
            </a:r>
          </a:p>
          <a:p>
            <a:r>
              <a:rPr lang="ru-RU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Сроки </a:t>
            </a:r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проведения работ: 01.08.2021 – 01.09.2021</a:t>
            </a:r>
          </a:p>
          <a:p>
            <a:endParaRPr lang="ru-RU" b="1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70C0"/>
              </a:solidFill>
            </a:endParaRPr>
          </a:p>
          <a:p>
            <a:pPr algn="ctr"/>
            <a:r>
              <a:rPr lang="ru-RU" dirty="0" smtClean="0">
                <a:solidFill>
                  <a:srgbClr val="0070C0"/>
                </a:solidFill>
                <a:latin typeface="AvantGarde" pitchFamily="2" charset="0"/>
              </a:rPr>
              <a:t> </a:t>
            </a:r>
            <a:endParaRPr lang="ru-RU" dirty="0">
              <a:solidFill>
                <a:srgbClr val="0070C0"/>
              </a:solidFill>
              <a:latin typeface="AvantGarde" pitchFamily="2" charset="0"/>
            </a:endParaRPr>
          </a:p>
          <a:p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288" y="1300062"/>
            <a:ext cx="3688400" cy="2420322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6288" y="3749901"/>
            <a:ext cx="3964624" cy="251952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29258" y="1321244"/>
            <a:ext cx="5428834" cy="2982640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272480" y="4956495"/>
            <a:ext cx="914400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7632771" y="1336138"/>
            <a:ext cx="1593894" cy="914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492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47" y="10782"/>
            <a:ext cx="9948399" cy="684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5921" y="708588"/>
            <a:ext cx="763284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AvantGarde" pitchFamily="2" charset="0"/>
              </a:rPr>
              <a:t>Адрес: ул. </a:t>
            </a:r>
            <a:r>
              <a:rPr lang="ru-RU" sz="1600" b="1" dirty="0" err="1">
                <a:solidFill>
                  <a:srgbClr val="0070C0"/>
                </a:solidFill>
                <a:latin typeface="AvantGarde" pitchFamily="2" charset="0"/>
              </a:rPr>
              <a:t>Велозаводская</a:t>
            </a:r>
            <a:r>
              <a:rPr lang="ru-RU" sz="1600" b="1" dirty="0">
                <a:solidFill>
                  <a:srgbClr val="0070C0"/>
                </a:solidFill>
                <a:latin typeface="AvantGarde" pitchFamily="2" charset="0"/>
              </a:rPr>
              <a:t>, д. 8, по ул. Автозаводская (прилегающая к ОУ территория)</a:t>
            </a:r>
          </a:p>
          <a:p>
            <a:pPr algn="ctr"/>
            <a:r>
              <a:rPr lang="ru-RU" dirty="0" smtClean="0">
                <a:solidFill>
                  <a:srgbClr val="0070C0"/>
                </a:solidFill>
                <a:latin typeface="AvantGarde" pitchFamily="2" charset="0"/>
              </a:rPr>
              <a:t> </a:t>
            </a:r>
            <a:endParaRPr lang="ru-RU" dirty="0">
              <a:solidFill>
                <a:srgbClr val="0070C0"/>
              </a:solidFill>
              <a:latin typeface="AvantGarde" pitchFamily="2" charset="0"/>
            </a:endParaRPr>
          </a:p>
          <a:p>
            <a:endParaRPr lang="ru-RU" dirty="0"/>
          </a:p>
        </p:txBody>
      </p:sp>
      <p:pic>
        <p:nvPicPr>
          <p:cNvPr id="13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384047" y="4318778"/>
            <a:ext cx="432472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Произведены  работы по установке искусственных неровностей ( 2 шт.) </a:t>
            </a:r>
          </a:p>
          <a:p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Сумма потраченных средств: 215 585,07 (</a:t>
            </a:r>
            <a:r>
              <a:rPr lang="ru-RU" b="1" dirty="0" err="1">
                <a:solidFill>
                  <a:srgbClr val="0070C0"/>
                </a:solidFill>
                <a:cs typeface="Times New Roman" panose="02020603050405020304" pitchFamily="18" charset="0"/>
              </a:rPr>
              <a:t>тыс.руб</a:t>
            </a:r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)</a:t>
            </a:r>
          </a:p>
          <a:p>
            <a:r>
              <a:rPr lang="ru-RU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Сроки </a:t>
            </a:r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проведения работ: 01.08.2021 – 01.09.2021</a:t>
            </a:r>
          </a:p>
          <a:p>
            <a:endParaRPr lang="ru-RU" b="1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70C0"/>
              </a:solidFill>
            </a:endParaRPr>
          </a:p>
          <a:p>
            <a:pPr algn="ctr"/>
            <a:r>
              <a:rPr lang="ru-RU" dirty="0" smtClean="0">
                <a:solidFill>
                  <a:srgbClr val="0070C0"/>
                </a:solidFill>
                <a:latin typeface="AvantGarde" pitchFamily="2" charset="0"/>
              </a:rPr>
              <a:t> </a:t>
            </a:r>
            <a:endParaRPr lang="ru-RU" dirty="0">
              <a:solidFill>
                <a:srgbClr val="0070C0"/>
              </a:solidFill>
              <a:latin typeface="AvantGarde" pitchFamily="2" charset="0"/>
            </a:endParaRP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2480" y="1204605"/>
            <a:ext cx="3593771" cy="22766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480" y="3597895"/>
            <a:ext cx="4133870" cy="227937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348" y="4773229"/>
            <a:ext cx="951058" cy="914479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74886" y="1295403"/>
            <a:ext cx="5314504" cy="2885808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7113240" y="1731250"/>
            <a:ext cx="1595529" cy="9056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6798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47" y="10782"/>
            <a:ext cx="9948399" cy="684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5921" y="708588"/>
            <a:ext cx="7632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AvantGarde" pitchFamily="2" charset="0"/>
              </a:rPr>
              <a:t>4-й </a:t>
            </a:r>
            <a:r>
              <a:rPr lang="ru-RU" b="1" dirty="0" err="1" smtClean="0">
                <a:solidFill>
                  <a:srgbClr val="0070C0"/>
                </a:solidFill>
                <a:latin typeface="AvantGarde" pitchFamily="2" charset="0"/>
              </a:rPr>
              <a:t>Рощинский</a:t>
            </a:r>
            <a:r>
              <a:rPr lang="ru-RU" b="1" dirty="0" smtClean="0">
                <a:solidFill>
                  <a:srgbClr val="0070C0"/>
                </a:solidFill>
                <a:latin typeface="AvantGarde" pitchFamily="2" charset="0"/>
              </a:rPr>
              <a:t> проезд</a:t>
            </a:r>
          </a:p>
          <a:p>
            <a:pPr algn="ctr"/>
            <a:r>
              <a:rPr lang="ru-RU" dirty="0" smtClean="0">
                <a:solidFill>
                  <a:srgbClr val="0070C0"/>
                </a:solidFill>
                <a:latin typeface="AvantGarde" pitchFamily="2" charset="0"/>
              </a:rPr>
              <a:t> </a:t>
            </a:r>
            <a:endParaRPr lang="ru-RU" dirty="0">
              <a:solidFill>
                <a:srgbClr val="0070C0"/>
              </a:solidFill>
              <a:latin typeface="AvantGarde" pitchFamily="2" charset="0"/>
            </a:endParaRPr>
          </a:p>
          <a:p>
            <a:endParaRPr lang="ru-RU" dirty="0"/>
          </a:p>
        </p:txBody>
      </p:sp>
      <p:pic>
        <p:nvPicPr>
          <p:cNvPr id="13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384047" y="4318778"/>
            <a:ext cx="432472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Произведены  работы по обустройству площадок под остановочный павильон</a:t>
            </a:r>
          </a:p>
          <a:p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Сумма потраченных средств: 340 679,61 (</a:t>
            </a:r>
            <a:r>
              <a:rPr lang="ru-RU" b="1" dirty="0" err="1">
                <a:solidFill>
                  <a:srgbClr val="0070C0"/>
                </a:solidFill>
                <a:cs typeface="Times New Roman" panose="02020603050405020304" pitchFamily="18" charset="0"/>
              </a:rPr>
              <a:t>тыс.руб</a:t>
            </a:r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)</a:t>
            </a:r>
          </a:p>
          <a:p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Сроки проведения работ: 20.06.2021 – 20.07.2021</a:t>
            </a:r>
          </a:p>
          <a:p>
            <a:endParaRPr lang="ru-RU" b="1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70C0"/>
              </a:solidFill>
            </a:endParaRPr>
          </a:p>
          <a:p>
            <a:pPr algn="ctr"/>
            <a:r>
              <a:rPr lang="ru-RU" dirty="0" smtClean="0">
                <a:solidFill>
                  <a:srgbClr val="0070C0"/>
                </a:solidFill>
                <a:latin typeface="AvantGarde" pitchFamily="2" charset="0"/>
              </a:rPr>
              <a:t> </a:t>
            </a:r>
            <a:endParaRPr lang="ru-RU" dirty="0">
              <a:solidFill>
                <a:srgbClr val="0070C0"/>
              </a:solidFill>
              <a:latin typeface="AvantGarde" pitchFamily="2" charset="0"/>
            </a:endParaRPr>
          </a:p>
          <a:p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3479" y="1178674"/>
            <a:ext cx="3420734" cy="2322334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3479" y="3537412"/>
            <a:ext cx="3907872" cy="234680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309" y="4866106"/>
            <a:ext cx="951058" cy="91447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19222" y="1178674"/>
            <a:ext cx="5860755" cy="3042414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7113240" y="1264857"/>
            <a:ext cx="1595529" cy="9056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57474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47" y="10782"/>
            <a:ext cx="9948399" cy="684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5921" y="708588"/>
            <a:ext cx="763284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AvantGarde" pitchFamily="2" charset="0"/>
              </a:rPr>
              <a:t>4-й </a:t>
            </a:r>
            <a:r>
              <a:rPr lang="ru-RU" b="1" dirty="0" err="1" smtClean="0">
                <a:solidFill>
                  <a:srgbClr val="0070C0"/>
                </a:solidFill>
                <a:latin typeface="AvantGarde" pitchFamily="2" charset="0"/>
              </a:rPr>
              <a:t>Рощинский</a:t>
            </a:r>
            <a:r>
              <a:rPr lang="ru-RU" b="1" dirty="0" smtClean="0">
                <a:solidFill>
                  <a:srgbClr val="0070C0"/>
                </a:solidFill>
                <a:latin typeface="AvantGarde" pitchFamily="2" charset="0"/>
              </a:rPr>
              <a:t> проезд</a:t>
            </a:r>
          </a:p>
          <a:p>
            <a:pPr algn="ctr"/>
            <a:r>
              <a:rPr lang="ru-RU" dirty="0" smtClean="0">
                <a:solidFill>
                  <a:srgbClr val="0070C0"/>
                </a:solidFill>
                <a:latin typeface="AvantGarde" pitchFamily="2" charset="0"/>
              </a:rPr>
              <a:t> </a:t>
            </a:r>
            <a:endParaRPr lang="ru-RU" dirty="0">
              <a:solidFill>
                <a:srgbClr val="0070C0"/>
              </a:solidFill>
              <a:latin typeface="AvantGarde" pitchFamily="2" charset="0"/>
            </a:endParaRPr>
          </a:p>
          <a:p>
            <a:endParaRPr lang="ru-RU" dirty="0"/>
          </a:p>
        </p:txBody>
      </p:sp>
      <p:pic>
        <p:nvPicPr>
          <p:cNvPr id="13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384047" y="4318778"/>
            <a:ext cx="4324722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Произведены  работы по обустройству площадок под остановочный павильон</a:t>
            </a:r>
          </a:p>
          <a:p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Сумма потраченных средств: 431 223,50 (</a:t>
            </a:r>
            <a:r>
              <a:rPr lang="ru-RU" b="1" dirty="0" err="1">
                <a:solidFill>
                  <a:srgbClr val="0070C0"/>
                </a:solidFill>
                <a:cs typeface="Times New Roman" panose="02020603050405020304" pitchFamily="18" charset="0"/>
              </a:rPr>
              <a:t>тыс.руб</a:t>
            </a:r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)</a:t>
            </a:r>
          </a:p>
          <a:p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Сроки проведения работ: 20.06.2021 – 20.07.2021</a:t>
            </a:r>
          </a:p>
          <a:p>
            <a:endParaRPr lang="ru-RU" b="1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70C0"/>
              </a:solidFill>
            </a:endParaRPr>
          </a:p>
          <a:p>
            <a:pPr algn="ctr"/>
            <a:r>
              <a:rPr lang="ru-RU" dirty="0" smtClean="0">
                <a:solidFill>
                  <a:srgbClr val="0070C0"/>
                </a:solidFill>
                <a:latin typeface="AvantGarde" pitchFamily="2" charset="0"/>
              </a:rPr>
              <a:t> </a:t>
            </a:r>
            <a:endParaRPr lang="ru-RU" dirty="0">
              <a:solidFill>
                <a:srgbClr val="0070C0"/>
              </a:solidFill>
              <a:latin typeface="AvantGarde" pitchFamily="2" charset="0"/>
            </a:endParaRP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472" y="3713405"/>
            <a:ext cx="4251115" cy="2376264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1655" y="1246181"/>
            <a:ext cx="5482540" cy="2834571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0309" y="4866106"/>
            <a:ext cx="951058" cy="914479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>
            <a:off x="7113240" y="1264857"/>
            <a:ext cx="1595529" cy="9056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5856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47" y="10782"/>
            <a:ext cx="9948399" cy="684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2946" y="764704"/>
            <a:ext cx="7632848" cy="11387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>
                <a:solidFill>
                  <a:srgbClr val="0070C0"/>
                </a:solidFill>
                <a:latin typeface="AvantGarde" pitchFamily="2" charset="0"/>
              </a:rPr>
              <a:t>у</a:t>
            </a:r>
            <a:r>
              <a:rPr lang="ru-RU" sz="1600" b="1" dirty="0" smtClean="0">
                <a:solidFill>
                  <a:srgbClr val="0070C0"/>
                </a:solidFill>
                <a:latin typeface="AvantGarde" pitchFamily="2" charset="0"/>
              </a:rPr>
              <a:t>л. Ленинская </a:t>
            </a:r>
            <a:r>
              <a:rPr lang="ru-RU" sz="1600" b="1" dirty="0">
                <a:solidFill>
                  <a:srgbClr val="0070C0"/>
                </a:solidFill>
                <a:latin typeface="AvantGarde" pitchFamily="2" charset="0"/>
              </a:rPr>
              <a:t>Слобода, д.4, ( ул. 3-й Восточный пер.) </a:t>
            </a:r>
            <a:r>
              <a:rPr lang="ru-RU" sz="1600" b="1" dirty="0" err="1">
                <a:solidFill>
                  <a:srgbClr val="0070C0"/>
                </a:solidFill>
                <a:latin typeface="AvantGarde" pitchFamily="2" charset="0"/>
              </a:rPr>
              <a:t>Пересветов</a:t>
            </a:r>
            <a:r>
              <a:rPr lang="ru-RU" sz="1600" b="1" dirty="0">
                <a:solidFill>
                  <a:srgbClr val="0070C0"/>
                </a:solidFill>
                <a:latin typeface="AvantGarde" pitchFamily="2" charset="0"/>
              </a:rPr>
              <a:t> пер., д.4, к.2</a:t>
            </a:r>
          </a:p>
          <a:p>
            <a:pPr algn="ctr"/>
            <a:r>
              <a:rPr lang="ru-RU" dirty="0" smtClean="0">
                <a:solidFill>
                  <a:srgbClr val="0070C0"/>
                </a:solidFill>
                <a:latin typeface="AvantGarde" pitchFamily="2" charset="0"/>
              </a:rPr>
              <a:t> </a:t>
            </a:r>
            <a:endParaRPr lang="ru-RU" dirty="0">
              <a:solidFill>
                <a:srgbClr val="0070C0"/>
              </a:solidFill>
              <a:latin typeface="AvantGarde" pitchFamily="2" charset="0"/>
            </a:endParaRPr>
          </a:p>
          <a:p>
            <a:endParaRPr lang="ru-RU" dirty="0"/>
          </a:p>
        </p:txBody>
      </p:sp>
      <p:pic>
        <p:nvPicPr>
          <p:cNvPr id="13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593275" y="4273503"/>
            <a:ext cx="481742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Произведены  работы по обустройству парковочных </a:t>
            </a:r>
          </a:p>
          <a:p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карманов за счет тротуарной части</a:t>
            </a:r>
          </a:p>
          <a:p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Сумма потраченных средств: 587 994,21 (</a:t>
            </a:r>
            <a:r>
              <a:rPr lang="ru-RU" b="1" dirty="0" err="1">
                <a:solidFill>
                  <a:srgbClr val="0070C0"/>
                </a:solidFill>
                <a:cs typeface="Times New Roman" panose="02020603050405020304" pitchFamily="18" charset="0"/>
              </a:rPr>
              <a:t>тыс.руб</a:t>
            </a:r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)</a:t>
            </a:r>
          </a:p>
          <a:p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Сроки проведения работ: 20.06.2021 – 20.07.2021</a:t>
            </a:r>
          </a:p>
          <a:p>
            <a:endParaRPr lang="ru-RU" b="1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70C0"/>
              </a:solidFill>
            </a:endParaRPr>
          </a:p>
          <a:p>
            <a:pPr algn="ctr"/>
            <a:r>
              <a:rPr lang="ru-RU" dirty="0" smtClean="0">
                <a:solidFill>
                  <a:srgbClr val="0070C0"/>
                </a:solidFill>
                <a:latin typeface="AvantGarde" pitchFamily="2" charset="0"/>
              </a:rPr>
              <a:t> </a:t>
            </a:r>
            <a:endParaRPr lang="ru-RU" dirty="0">
              <a:solidFill>
                <a:srgbClr val="0070C0"/>
              </a:solidFill>
              <a:latin typeface="AvantGarde" pitchFamily="2" charset="0"/>
            </a:endParaRP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377" y="1325054"/>
            <a:ext cx="3462828" cy="2347163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758" y="3579633"/>
            <a:ext cx="4387987" cy="2441655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32156" y="5119318"/>
            <a:ext cx="951058" cy="91447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22429" y="1325054"/>
            <a:ext cx="5308448" cy="2859962"/>
          </a:xfrm>
          <a:prstGeom prst="rect">
            <a:avLst/>
          </a:prstGeom>
        </p:spPr>
      </p:pic>
      <p:sp>
        <p:nvSpPr>
          <p:cNvPr id="17" name="Прямоугольник 16"/>
          <p:cNvSpPr/>
          <p:nvPr/>
        </p:nvSpPr>
        <p:spPr>
          <a:xfrm>
            <a:off x="7113240" y="1264857"/>
            <a:ext cx="1595529" cy="90566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</a:t>
            </a:r>
            <a:endParaRPr lang="ru-RU" sz="2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0001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47" y="10782"/>
            <a:ext cx="9948399" cy="684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92946" y="764704"/>
            <a:ext cx="763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AvantGarde" pitchFamily="2" charset="0"/>
              </a:rPr>
              <a:t>3-й Павелецкий проезд, д.3 </a:t>
            </a:r>
            <a:r>
              <a:rPr lang="ru-RU" dirty="0" smtClean="0">
                <a:solidFill>
                  <a:srgbClr val="0070C0"/>
                </a:solidFill>
                <a:latin typeface="AvantGarde" pitchFamily="2" charset="0"/>
              </a:rPr>
              <a:t> </a:t>
            </a:r>
            <a:endParaRPr lang="ru-RU" dirty="0">
              <a:solidFill>
                <a:srgbClr val="0070C0"/>
              </a:solidFill>
              <a:latin typeface="AvantGarde" pitchFamily="2" charset="0"/>
            </a:endParaRPr>
          </a:p>
          <a:p>
            <a:endParaRPr lang="ru-RU" dirty="0"/>
          </a:p>
        </p:txBody>
      </p:sp>
      <p:pic>
        <p:nvPicPr>
          <p:cNvPr id="13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593275" y="4273503"/>
            <a:ext cx="481742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Произведены  работы по установке сферических </a:t>
            </a:r>
            <a:r>
              <a:rPr lang="ru-RU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зеркал</a:t>
            </a:r>
          </a:p>
          <a:p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Сумма потраченных средств: 260 433,96 (</a:t>
            </a:r>
            <a:r>
              <a:rPr lang="ru-RU" b="1" dirty="0" err="1">
                <a:solidFill>
                  <a:srgbClr val="0070C0"/>
                </a:solidFill>
                <a:cs typeface="Times New Roman" panose="02020603050405020304" pitchFamily="18" charset="0"/>
              </a:rPr>
              <a:t>тыс.руб</a:t>
            </a:r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)</a:t>
            </a:r>
          </a:p>
          <a:p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Сроки проведения работ: 01.08.2021 – 01.09.2021</a:t>
            </a:r>
          </a:p>
          <a:p>
            <a:endParaRPr lang="ru-RU" b="1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70C0"/>
              </a:solidFill>
            </a:endParaRPr>
          </a:p>
          <a:p>
            <a:pPr algn="ctr"/>
            <a:r>
              <a:rPr lang="ru-RU" dirty="0" smtClean="0">
                <a:solidFill>
                  <a:srgbClr val="0070C0"/>
                </a:solidFill>
                <a:latin typeface="AvantGarde" pitchFamily="2" charset="0"/>
              </a:rPr>
              <a:t> </a:t>
            </a:r>
            <a:endParaRPr lang="ru-RU" dirty="0">
              <a:solidFill>
                <a:srgbClr val="0070C0"/>
              </a:solidFill>
              <a:latin typeface="AvantGarde" pitchFamily="2" charset="0"/>
            </a:endParaRP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0633" y="1196752"/>
            <a:ext cx="3645724" cy="2505673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0633" y="3702425"/>
            <a:ext cx="4382149" cy="2462879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78641" y="1194650"/>
            <a:ext cx="5687485" cy="3042897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32156" y="5119318"/>
            <a:ext cx="951058" cy="91447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84244" y="2974808"/>
            <a:ext cx="1737511" cy="90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097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47" y="10782"/>
            <a:ext cx="9948399" cy="684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1527" y="760425"/>
            <a:ext cx="763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AvantGarde" pitchFamily="2" charset="0"/>
              </a:rPr>
              <a:t>ул</a:t>
            </a:r>
            <a:r>
              <a:rPr lang="ru-RU" b="1" dirty="0" smtClean="0">
                <a:solidFill>
                  <a:srgbClr val="0070C0"/>
                </a:solidFill>
                <a:latin typeface="AvantGarde" pitchFamily="2" charset="0"/>
              </a:rPr>
              <a:t>. Городская</a:t>
            </a:r>
            <a:r>
              <a:rPr lang="ru-RU" b="1" dirty="0">
                <a:solidFill>
                  <a:srgbClr val="0070C0"/>
                </a:solidFill>
                <a:latin typeface="AvantGarde" pitchFamily="2" charset="0"/>
              </a:rPr>
              <a:t>, д.2, (ул</a:t>
            </a:r>
            <a:r>
              <a:rPr lang="ru-RU" b="1" dirty="0" smtClean="0">
                <a:solidFill>
                  <a:srgbClr val="0070C0"/>
                </a:solidFill>
                <a:latin typeface="AvantGarde" pitchFamily="2" charset="0"/>
              </a:rPr>
              <a:t>. Лестева</a:t>
            </a:r>
            <a:r>
              <a:rPr lang="ru-RU" b="1" dirty="0">
                <a:solidFill>
                  <a:srgbClr val="0070C0"/>
                </a:solidFill>
                <a:latin typeface="AvantGarde" pitchFamily="2" charset="0"/>
              </a:rPr>
              <a:t>)</a:t>
            </a:r>
          </a:p>
          <a:p>
            <a:endParaRPr lang="ru-RU" dirty="0"/>
          </a:p>
        </p:txBody>
      </p:sp>
      <p:pic>
        <p:nvPicPr>
          <p:cNvPr id="13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593275" y="4273503"/>
            <a:ext cx="481742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Произведены  работы по переносу остановки общественного транспорта</a:t>
            </a:r>
          </a:p>
          <a:p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Сумма потраченных средств 274 723,61 (</a:t>
            </a:r>
            <a:r>
              <a:rPr lang="ru-RU" b="1" dirty="0" err="1">
                <a:solidFill>
                  <a:srgbClr val="0070C0"/>
                </a:solidFill>
                <a:cs typeface="Times New Roman" panose="02020603050405020304" pitchFamily="18" charset="0"/>
              </a:rPr>
              <a:t>тыс.руб</a:t>
            </a:r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)</a:t>
            </a:r>
          </a:p>
          <a:p>
            <a:r>
              <a:rPr lang="ru-RU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Сроки </a:t>
            </a:r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проведения работ: 01.08.2021 – 01.09.2021</a:t>
            </a:r>
          </a:p>
          <a:p>
            <a:endParaRPr lang="ru-RU" b="1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70C0"/>
              </a:solidFill>
            </a:endParaRPr>
          </a:p>
          <a:p>
            <a:pPr algn="ctr"/>
            <a:r>
              <a:rPr lang="ru-RU" dirty="0" smtClean="0">
                <a:solidFill>
                  <a:srgbClr val="0070C0"/>
                </a:solidFill>
                <a:latin typeface="AvantGarde" pitchFamily="2" charset="0"/>
              </a:rPr>
              <a:t> </a:t>
            </a:r>
            <a:endParaRPr lang="ru-RU" dirty="0">
              <a:solidFill>
                <a:srgbClr val="0070C0"/>
              </a:solidFill>
              <a:latin typeface="AvantGarde" pitchFamily="2" charset="0"/>
            </a:endParaRP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7856" y="1196752"/>
            <a:ext cx="4017612" cy="249348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7856" y="3690232"/>
            <a:ext cx="4363790" cy="260997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8397" y="1196752"/>
            <a:ext cx="5022807" cy="306586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2520" y="5344398"/>
            <a:ext cx="951058" cy="914479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376936" y="1384633"/>
            <a:ext cx="1737511" cy="90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407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47" y="10782"/>
            <a:ext cx="9948399" cy="684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1527" y="760425"/>
            <a:ext cx="763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AvantGarde" pitchFamily="2" charset="0"/>
              </a:rPr>
              <a:t>ул. Ленинская Слобода, д.26</a:t>
            </a:r>
          </a:p>
          <a:p>
            <a:endParaRPr lang="ru-RU" dirty="0"/>
          </a:p>
        </p:txBody>
      </p:sp>
      <p:pic>
        <p:nvPicPr>
          <p:cNvPr id="13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593276" y="4273503"/>
            <a:ext cx="440099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Обустройство направляющего островка бортовым </a:t>
            </a:r>
            <a:r>
              <a:rPr lang="ru-RU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камнем</a:t>
            </a:r>
          </a:p>
          <a:p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Сумма потраченных средств: 216 526,32 (</a:t>
            </a:r>
            <a:r>
              <a:rPr lang="ru-RU" b="1" dirty="0" err="1">
                <a:solidFill>
                  <a:srgbClr val="0070C0"/>
                </a:solidFill>
                <a:cs typeface="Times New Roman" panose="02020603050405020304" pitchFamily="18" charset="0"/>
              </a:rPr>
              <a:t>тыс.руб</a:t>
            </a:r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)</a:t>
            </a:r>
          </a:p>
          <a:p>
            <a:r>
              <a:rPr lang="ru-RU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Сроки </a:t>
            </a:r>
            <a:r>
              <a:rPr lang="ru-RU" b="1" dirty="0">
                <a:solidFill>
                  <a:srgbClr val="0070C0"/>
                </a:solidFill>
                <a:cs typeface="Times New Roman" panose="02020603050405020304" pitchFamily="18" charset="0"/>
              </a:rPr>
              <a:t>проведения работ: 01.08.2021 – 01.09.2021</a:t>
            </a:r>
          </a:p>
          <a:p>
            <a:endParaRPr lang="ru-RU" b="1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70C0"/>
              </a:solidFill>
            </a:endParaRPr>
          </a:p>
          <a:p>
            <a:pPr algn="ctr"/>
            <a:r>
              <a:rPr lang="ru-RU" dirty="0" smtClean="0">
                <a:solidFill>
                  <a:srgbClr val="0070C0"/>
                </a:solidFill>
                <a:latin typeface="AvantGarde" pitchFamily="2" charset="0"/>
              </a:rPr>
              <a:t> </a:t>
            </a:r>
            <a:endParaRPr lang="ru-RU" dirty="0">
              <a:solidFill>
                <a:srgbClr val="0070C0"/>
              </a:solidFill>
              <a:latin typeface="AvantGarde" pitchFamily="2" charset="0"/>
            </a:endParaRPr>
          </a:p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491" y="1268760"/>
            <a:ext cx="3804234" cy="223132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622" y="3500090"/>
            <a:ext cx="4382654" cy="259914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068594" y="1296738"/>
            <a:ext cx="5204886" cy="2966494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621" y="4758067"/>
            <a:ext cx="951058" cy="914479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064727" y="2608379"/>
            <a:ext cx="1737511" cy="90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605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47" y="10782"/>
            <a:ext cx="9948399" cy="684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51527" y="760425"/>
            <a:ext cx="7632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AvantGarde" pitchFamily="2" charset="0"/>
              </a:rPr>
              <a:t>ТПУ Тульская</a:t>
            </a:r>
          </a:p>
          <a:p>
            <a:endParaRPr lang="ru-RU" dirty="0"/>
          </a:p>
        </p:txBody>
      </p:sp>
      <p:pic>
        <p:nvPicPr>
          <p:cNvPr id="13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/>
          <p:cNvSpPr txBox="1"/>
          <p:nvPr/>
        </p:nvSpPr>
        <p:spPr>
          <a:xfrm>
            <a:off x="4593276" y="4273503"/>
            <a:ext cx="4400995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solidFill>
                  <a:srgbClr val="0070C0"/>
                </a:solidFill>
                <a:cs typeface="Times New Roman" panose="02020603050405020304" pitchFamily="18" charset="0"/>
              </a:rPr>
              <a:t>Производились работы по благоустройству территории с разделением дворовой и тротуарной части, пешеходных и транспортных потоков, обустройство парковочных карманов за счет тротуарной части </a:t>
            </a:r>
          </a:p>
          <a:p>
            <a:r>
              <a:rPr lang="ru-RU" sz="1400" b="1" dirty="0">
                <a:solidFill>
                  <a:srgbClr val="0070C0"/>
                </a:solidFill>
                <a:cs typeface="Times New Roman" panose="02020603050405020304" pitchFamily="18" charset="0"/>
              </a:rPr>
              <a:t>Сумма потраченных средств: 540 119,94 (</a:t>
            </a:r>
            <a:r>
              <a:rPr lang="ru-RU" sz="1400" b="1" dirty="0" err="1">
                <a:solidFill>
                  <a:srgbClr val="0070C0"/>
                </a:solidFill>
                <a:cs typeface="Times New Roman" panose="02020603050405020304" pitchFamily="18" charset="0"/>
              </a:rPr>
              <a:t>тыс.руб</a:t>
            </a:r>
            <a:r>
              <a:rPr lang="ru-RU" sz="1400" b="1" dirty="0">
                <a:solidFill>
                  <a:srgbClr val="0070C0"/>
                </a:solidFill>
                <a:cs typeface="Times New Roman" panose="02020603050405020304" pitchFamily="18" charset="0"/>
              </a:rPr>
              <a:t>)</a:t>
            </a:r>
          </a:p>
          <a:p>
            <a:r>
              <a:rPr lang="ru-RU" sz="1400" b="1" dirty="0" smtClean="0">
                <a:solidFill>
                  <a:srgbClr val="0070C0"/>
                </a:solidFill>
                <a:cs typeface="Times New Roman" panose="02020603050405020304" pitchFamily="18" charset="0"/>
              </a:rPr>
              <a:t>Сроки </a:t>
            </a:r>
            <a:r>
              <a:rPr lang="ru-RU" sz="1400" b="1" dirty="0">
                <a:solidFill>
                  <a:srgbClr val="0070C0"/>
                </a:solidFill>
                <a:cs typeface="Times New Roman" panose="02020603050405020304" pitchFamily="18" charset="0"/>
              </a:rPr>
              <a:t>проведения работ: 20.07.2021 – 20.08.2021</a:t>
            </a:r>
          </a:p>
          <a:p>
            <a:endParaRPr lang="ru-RU" b="1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endParaRPr lang="ru-RU" b="1" dirty="0">
              <a:solidFill>
                <a:srgbClr val="0070C0"/>
              </a:solidFill>
            </a:endParaRPr>
          </a:p>
          <a:p>
            <a:pPr algn="ctr"/>
            <a:r>
              <a:rPr lang="ru-RU" dirty="0" smtClean="0">
                <a:solidFill>
                  <a:srgbClr val="0070C0"/>
                </a:solidFill>
                <a:latin typeface="AvantGarde" pitchFamily="2" charset="0"/>
              </a:rPr>
              <a:t> </a:t>
            </a:r>
            <a:endParaRPr lang="ru-RU" dirty="0">
              <a:solidFill>
                <a:srgbClr val="0070C0"/>
              </a:solidFill>
              <a:latin typeface="AvantGarde" pitchFamily="2" charset="0"/>
            </a:endParaRP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609" y="1196752"/>
            <a:ext cx="3651821" cy="2456901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480" y="3577088"/>
            <a:ext cx="4365006" cy="2444200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2756" y="1196752"/>
            <a:ext cx="5227943" cy="2992254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0621" y="4758067"/>
            <a:ext cx="951058" cy="914479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24950" y="3322871"/>
            <a:ext cx="1737511" cy="908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948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6847" y="10782"/>
            <a:ext cx="9948399" cy="684721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06892" y="902623"/>
            <a:ext cx="828092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AvantGarde" pitchFamily="2" charset="0"/>
              </a:rPr>
              <a:t>Организация работы комиссии по оказанию адресной социальной помощи и социально-бытовых услуг</a:t>
            </a:r>
            <a:endParaRPr lang="ru-RU" sz="2000" dirty="0">
              <a:solidFill>
                <a:srgbClr val="0070C0"/>
              </a:solidFill>
              <a:latin typeface="AvantGarde" pitchFamily="2" charset="0"/>
            </a:endParaRPr>
          </a:p>
        </p:txBody>
      </p:sp>
      <p:graphicFrame>
        <p:nvGraphicFramePr>
          <p:cNvPr id="12" name="Диаграмма 11"/>
          <p:cNvGraphicFramePr/>
          <p:nvPr>
            <p:extLst/>
          </p:nvPr>
        </p:nvGraphicFramePr>
        <p:xfrm>
          <a:off x="1064568" y="2348880"/>
          <a:ext cx="6764138" cy="27561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60512" y="1844824"/>
            <a:ext cx="8503070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/>
              <a:t>Единовременную материальную помощь на сумму 331250, 00 рублей за счет бюджета управы получили следующие категории жителей:</a:t>
            </a:r>
            <a:endParaRPr lang="ru-RU" sz="1400" dirty="0" smtClean="0">
              <a:effectLst/>
            </a:endParaRPr>
          </a:p>
          <a:p>
            <a:pPr algn="ctr"/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704528" y="5229200"/>
            <a:ext cx="806489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Денежные средства были направлены в следующих объемах:</a:t>
            </a:r>
            <a:endParaRPr lang="ru-RU" sz="1400" dirty="0" smtClean="0">
              <a:effectLst/>
            </a:endParaRPr>
          </a:p>
          <a:p>
            <a:r>
              <a:rPr lang="ru-RU" sz="1400" i="1" dirty="0"/>
              <a:t>- на приобретение продуктов питания и товаров первой необходимости – </a:t>
            </a:r>
            <a:r>
              <a:rPr lang="ru-RU" sz="1400" i="1" dirty="0" smtClean="0"/>
              <a:t>231250 р</a:t>
            </a:r>
            <a:endParaRPr lang="ru-RU" sz="1400" dirty="0" smtClean="0">
              <a:effectLst/>
            </a:endParaRPr>
          </a:p>
          <a:p>
            <a:r>
              <a:rPr lang="ru-RU" sz="1400" i="1" dirty="0"/>
              <a:t>- на лекарственные препараты, не входящие в группу </a:t>
            </a:r>
            <a:r>
              <a:rPr lang="ru-RU" sz="1400" i="1" dirty="0" smtClean="0"/>
              <a:t>льготных-75000 р</a:t>
            </a:r>
            <a:endParaRPr lang="ru-RU" sz="1400" dirty="0" smtClean="0">
              <a:effectLst/>
            </a:endParaRPr>
          </a:p>
          <a:p>
            <a:r>
              <a:rPr lang="ru-RU" sz="1400" i="1" dirty="0"/>
              <a:t>- в связи со смертью близкого человека – </a:t>
            </a:r>
            <a:r>
              <a:rPr lang="ru-RU" sz="1400" i="1" dirty="0" smtClean="0"/>
              <a:t>25000 р</a:t>
            </a:r>
            <a:endParaRPr lang="ru-RU" sz="1400" dirty="0" smtClean="0">
              <a:effectLst/>
            </a:endParaRPr>
          </a:p>
          <a:p>
            <a:endParaRPr lang="ru-RU" dirty="0"/>
          </a:p>
        </p:txBody>
      </p:sp>
      <p:pic>
        <p:nvPicPr>
          <p:cNvPr id="15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3672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541" y="0"/>
            <a:ext cx="9948399" cy="684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90868" y="822378"/>
            <a:ext cx="87129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AvantGarde" pitchFamily="2" charset="0"/>
              </a:rPr>
              <a:t>Ремонт квартир ветеранов Великой Отечественной войны и помещений Советов ветеранов</a:t>
            </a:r>
            <a:endParaRPr lang="ru-RU" sz="2000" dirty="0">
              <a:solidFill>
                <a:srgbClr val="0070C0"/>
              </a:solidFill>
              <a:latin typeface="AvantGarde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6026" y="1700808"/>
            <a:ext cx="9042652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>
                <a:solidFill>
                  <a:srgbClr val="0070C0"/>
                </a:solidFill>
              </a:rPr>
              <a:t>ЮАО в Даниловском районе в рамках </a:t>
            </a:r>
            <a:r>
              <a:rPr lang="ru-RU" sz="1400" i="1" dirty="0" err="1">
                <a:solidFill>
                  <a:srgbClr val="0070C0"/>
                </a:solidFill>
              </a:rPr>
              <a:t>Госзадания</a:t>
            </a:r>
            <a:r>
              <a:rPr lang="ru-RU" sz="1400" i="1" dirty="0">
                <a:solidFill>
                  <a:srgbClr val="0070C0"/>
                </a:solidFill>
              </a:rPr>
              <a:t> ГБУ «</a:t>
            </a:r>
            <a:r>
              <a:rPr lang="ru-RU" sz="1400" i="1" dirty="0" err="1">
                <a:solidFill>
                  <a:srgbClr val="0070C0"/>
                </a:solidFill>
              </a:rPr>
              <a:t>Жилищник</a:t>
            </a:r>
            <a:r>
              <a:rPr lang="ru-RU" sz="1400" i="1" dirty="0">
                <a:solidFill>
                  <a:srgbClr val="0070C0"/>
                </a:solidFill>
              </a:rPr>
              <a:t> Даниловского района» отремонтировано  4 квартиры ветеранов ВОВ на общую сумму 642 026 рублей. Все ремонтные работы выполнены в полном объеме.</a:t>
            </a:r>
            <a:endParaRPr lang="ru-RU" sz="1400" dirty="0" smtClean="0">
              <a:solidFill>
                <a:srgbClr val="0070C0"/>
              </a:solidFill>
              <a:effectLst/>
            </a:endParaRPr>
          </a:p>
          <a:p>
            <a:pPr algn="ctr"/>
            <a:r>
              <a:rPr lang="ru-RU" sz="1400" i="1" dirty="0" smtClean="0">
                <a:solidFill>
                  <a:srgbClr val="0070C0"/>
                </a:solidFill>
              </a:rPr>
              <a:t>Ремонт </a:t>
            </a:r>
            <a:r>
              <a:rPr lang="ru-RU" sz="1400" i="1" dirty="0">
                <a:solidFill>
                  <a:srgbClr val="0070C0"/>
                </a:solidFill>
              </a:rPr>
              <a:t>помещений 6 помещений Советов ветеранов на общую сумму 13 миллионов 850 тысяч перенесен на этот </a:t>
            </a:r>
            <a:r>
              <a:rPr lang="ru-RU" sz="1400" i="1" dirty="0" smtClean="0">
                <a:solidFill>
                  <a:srgbClr val="0070C0"/>
                </a:solidFill>
              </a:rPr>
              <a:t>год</a:t>
            </a:r>
            <a:endParaRPr lang="ru-RU" sz="1400" dirty="0" smtClean="0">
              <a:solidFill>
                <a:srgbClr val="0070C0"/>
              </a:solidFill>
              <a:effectLst/>
            </a:endParaRPr>
          </a:p>
          <a:p>
            <a:endParaRPr lang="ru-RU" dirty="0"/>
          </a:p>
        </p:txBody>
      </p:sp>
      <p:pic>
        <p:nvPicPr>
          <p:cNvPr id="7" name="Рисунок 6" descr="C:\Users\molchanovvn1\Desktop\Desktop\Ремон квартир ВОВ в 2019 году\Ремонт 2021 год\фото\2-й кожуховский 9-30 ДО\WhatsApp Image 2021-03-24 at 11.41.52 (3).jpe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932" y="2820167"/>
            <a:ext cx="1625828" cy="15121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Рисунок 7" descr="C:\Users\molchanovvn1\Downloads\WhatsApp Image 2021-10-26 at 12.25.00.jpe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6932" y="4484444"/>
            <a:ext cx="1625828" cy="15760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Рисунок 8" descr="C:\Users\molchanovvn1\Desktop\Desktop\Ремон квартир ВОВ в 2019 году\Ремонт 2021 год\фото\2-й кожуховский 9-30 ДО\WhatsApp Image 2021-03-24 at 11.41.52 (2).jpeg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784" y="2827428"/>
            <a:ext cx="1584176" cy="14873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 descr="C:\Users\molchanovvn1\Downloads\WhatsApp Image 2021-10-26 at 12.24.59.jpe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8784" y="4484444"/>
            <a:ext cx="1584176" cy="15760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C:\Users\molchanovvn1\Desktop\Desktop\Ремон квартир ВОВ в 2019 году\Ремонт 2021 год\фото\2-й кожуховский 9-30 ДО\WhatsApp Image 2021-03-24 at 11.41.53 (3).jpeg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984" y="2837507"/>
            <a:ext cx="1728192" cy="146723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C:\Users\molchanovvn1\Downloads\WhatsApp Image 2021-10-26 at 12.24.59 (1).jpe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8984" y="4484444"/>
            <a:ext cx="1728192" cy="15760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 descr="C:\Users\molchanovvn1\Desktop\Desktop\Ремон квартир ВОВ в 2019 году\Ремонт 2021 год\фото\2-й кожуховский 9-30 ДО\WhatsApp Image 2021-03-24 at 11.42.53.jpeg"/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201" y="2820167"/>
            <a:ext cx="2016224" cy="14845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 descr="C:\Users\molchanovvn1\Downloads\WhatsApp Image 2021-10-26 at 12.25.00 (1).jpeg"/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202" y="4484444"/>
            <a:ext cx="2016224" cy="15760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5" name="TextBox 14"/>
          <p:cNvSpPr txBox="1"/>
          <p:nvPr/>
        </p:nvSpPr>
        <p:spPr>
          <a:xfrm>
            <a:off x="1166932" y="2850095"/>
            <a:ext cx="432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до</a:t>
            </a:r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1166932" y="4486885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после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3071790" y="2917006"/>
            <a:ext cx="432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до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3071790" y="4553796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после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4849514" y="2884740"/>
            <a:ext cx="432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до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4849514" y="4521530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после</a:t>
            </a:r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6825208" y="2917006"/>
            <a:ext cx="43249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до</a:t>
            </a:r>
            <a:endParaRPr lang="ru-RU" dirty="0"/>
          </a:p>
        </p:txBody>
      </p:sp>
      <p:sp>
        <p:nvSpPr>
          <p:cNvPr id="24" name="TextBox 23"/>
          <p:cNvSpPr txBox="1"/>
          <p:nvPr/>
        </p:nvSpPr>
        <p:spPr>
          <a:xfrm>
            <a:off x="6825208" y="4553796"/>
            <a:ext cx="7569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после</a:t>
            </a:r>
            <a:endParaRPr lang="ru-RU" dirty="0"/>
          </a:p>
        </p:txBody>
      </p:sp>
      <p:pic>
        <p:nvPicPr>
          <p:cNvPr id="25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5552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3958" y="1399105"/>
            <a:ext cx="8915400" cy="4525963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541" y="0"/>
            <a:ext cx="9948399" cy="684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59430" y="1052736"/>
            <a:ext cx="8568952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0070C0"/>
                </a:solidFill>
                <a:latin typeface="AvantGarde" pitchFamily="2" charset="0"/>
              </a:rPr>
              <a:t>Организация отдыха, оздоровления детей и занятости подростков</a:t>
            </a:r>
            <a:endParaRPr lang="ru-RU" sz="2000" dirty="0" smtClean="0">
              <a:solidFill>
                <a:srgbClr val="0070C0"/>
              </a:solidFill>
              <a:effectLst/>
              <a:latin typeface="AvantGarde" pitchFamily="2" charset="0"/>
            </a:endParaRPr>
          </a:p>
          <a:p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1590545" y="2310420"/>
            <a:ext cx="7034863" cy="139262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630749" y="2086012"/>
            <a:ext cx="1656184" cy="16729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702757" y="2162212"/>
            <a:ext cx="1512168" cy="15205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774765" y="2238412"/>
            <a:ext cx="1368152" cy="1368152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738761" y="2691762"/>
            <a:ext cx="1440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>
                <a:solidFill>
                  <a:schemeClr val="bg1"/>
                </a:solidFill>
              </a:rPr>
              <a:t>МОСГОРТУР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66080" y="2310659"/>
            <a:ext cx="615112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>
                <a:solidFill>
                  <a:schemeClr val="bg1"/>
                </a:solidFill>
              </a:rPr>
              <a:t>В 2021 году организация семейного отдыха льготных категорий жителей, летнего и зимнего отдыха детей и подростков осуществлялась путем регистрации на портале </a:t>
            </a:r>
            <a:r>
              <a:rPr lang="ru-RU" sz="1200" b="1" i="1" dirty="0" err="1">
                <a:solidFill>
                  <a:schemeClr val="bg1"/>
                </a:solidFill>
              </a:rPr>
              <a:t>Госуслуг</a:t>
            </a:r>
            <a:r>
              <a:rPr lang="ru-RU" sz="1200" b="1" i="1" dirty="0">
                <a:solidFill>
                  <a:schemeClr val="bg1"/>
                </a:solidFill>
              </a:rPr>
              <a:t> и реализовывалась через туристическое агентство по городу Москве и Московской области. За самостоятельно приобретенные путевки родителям детей льготных категорий  </a:t>
            </a:r>
            <a:r>
              <a:rPr lang="ru-RU" sz="1200" b="1" i="1" dirty="0" err="1">
                <a:solidFill>
                  <a:schemeClr val="bg1"/>
                </a:solidFill>
              </a:rPr>
              <a:t>Мосгортуром</a:t>
            </a:r>
            <a:r>
              <a:rPr lang="ru-RU" sz="1200" b="1" i="1" dirty="0">
                <a:solidFill>
                  <a:schemeClr val="bg1"/>
                </a:solidFill>
              </a:rPr>
              <a:t> выплачивалась денежная компенсация, размер которой зависел от льготной категории от 5 тысяч рублей до 100% от стоимости путевки.</a:t>
            </a:r>
            <a:endParaRPr lang="ru-RU" sz="1200" b="1" dirty="0">
              <a:solidFill>
                <a:schemeClr val="bg1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1021233" y="4077490"/>
            <a:ext cx="7051191" cy="111237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Овал 14"/>
          <p:cNvSpPr/>
          <p:nvPr/>
        </p:nvSpPr>
        <p:spPr>
          <a:xfrm>
            <a:off x="7609965" y="3700264"/>
            <a:ext cx="1656184" cy="1672952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7706290" y="3779505"/>
            <a:ext cx="1512168" cy="15205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Овал 16"/>
          <p:cNvSpPr/>
          <p:nvPr/>
        </p:nvSpPr>
        <p:spPr>
          <a:xfrm>
            <a:off x="7753981" y="3852664"/>
            <a:ext cx="1368152" cy="1368152"/>
          </a:xfrm>
          <a:prstGeom prst="ellipse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TextBox 17"/>
          <p:cNvSpPr txBox="1"/>
          <p:nvPr/>
        </p:nvSpPr>
        <p:spPr>
          <a:xfrm>
            <a:off x="7764652" y="4079896"/>
            <a:ext cx="14401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</a:rPr>
              <a:t>Фитнес-клуб «</a:t>
            </a:r>
            <a:r>
              <a:rPr lang="ru-RU" b="1" i="1" dirty="0" err="1">
                <a:solidFill>
                  <a:schemeClr val="bg1"/>
                </a:solidFill>
              </a:rPr>
              <a:t>Masters</a:t>
            </a:r>
            <a:r>
              <a:rPr lang="ru-RU" b="1" i="1" dirty="0" smtClean="0">
                <a:solidFill>
                  <a:schemeClr val="bg1"/>
                </a:solidFill>
              </a:rPr>
              <a:t>»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215165" y="4174203"/>
            <a:ext cx="61511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>
                <a:solidFill>
                  <a:schemeClr val="bg1"/>
                </a:solidFill>
              </a:rPr>
              <a:t>Фитнес-клуб «</a:t>
            </a:r>
            <a:r>
              <a:rPr lang="ru-RU" sz="1200" b="1" i="1" dirty="0" err="1">
                <a:solidFill>
                  <a:schemeClr val="bg1"/>
                </a:solidFill>
              </a:rPr>
              <a:t>Masters</a:t>
            </a:r>
            <a:r>
              <a:rPr lang="ru-RU" sz="1200" b="1" i="1" dirty="0">
                <a:solidFill>
                  <a:schemeClr val="bg1"/>
                </a:solidFill>
              </a:rPr>
              <a:t>», расположенный на улице </a:t>
            </a:r>
            <a:r>
              <a:rPr lang="ru-RU" sz="1200" b="1" i="1" dirty="0" err="1" smtClean="0">
                <a:solidFill>
                  <a:schemeClr val="bg1"/>
                </a:solidFill>
              </a:rPr>
              <a:t>Дубининской</a:t>
            </a:r>
            <a:r>
              <a:rPr lang="ru-RU" sz="1200" b="1" i="1" dirty="0" smtClean="0">
                <a:solidFill>
                  <a:schemeClr val="bg1"/>
                </a:solidFill>
              </a:rPr>
              <a:t> предоставлял </a:t>
            </a:r>
            <a:r>
              <a:rPr lang="ru-RU" sz="1200" b="1" i="1" dirty="0">
                <a:solidFill>
                  <a:schemeClr val="bg1"/>
                </a:solidFill>
              </a:rPr>
              <a:t>на безвозмездной основе возможность подросткам в период летних каникул заниматься в тренажерном зале, льготные категории жителей посещали бассейн и тренажерный зал на протяжении всего 2021 года  более 100 человек , в основном это многодетные семьи с детьми. </a:t>
            </a:r>
            <a:endParaRPr lang="ru-RU" sz="1200" b="1" dirty="0">
              <a:solidFill>
                <a:schemeClr val="bg1"/>
              </a:solidFill>
              <a:effectLst/>
            </a:endParaRPr>
          </a:p>
        </p:txBody>
      </p:sp>
      <p:pic>
        <p:nvPicPr>
          <p:cNvPr id="27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540149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5300" y="1528193"/>
            <a:ext cx="8915400" cy="4525963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541" y="0"/>
            <a:ext cx="9948399" cy="684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7267" y="764704"/>
            <a:ext cx="856895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AvantGarde" pitchFamily="2" charset="0"/>
              </a:rPr>
              <a:t>Досуговая, социально-воспитательная, физкультурно-оздоровительная и спортивная работа </a:t>
            </a:r>
            <a:endParaRPr lang="ru-RU" sz="2000" dirty="0" smtClean="0">
              <a:solidFill>
                <a:srgbClr val="0070C0"/>
              </a:solidFill>
              <a:effectLst/>
              <a:latin typeface="AvantGarde" pitchFamily="2" charset="0"/>
            </a:endParaRP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1666338" y="1651694"/>
            <a:ext cx="7051191" cy="122413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671931" y="2183370"/>
            <a:ext cx="7051191" cy="102960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706542" y="1628800"/>
            <a:ext cx="1656184" cy="167295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778550" y="1705000"/>
            <a:ext cx="1512168" cy="152055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850558" y="1781200"/>
            <a:ext cx="1368152" cy="1368152"/>
          </a:xfrm>
          <a:prstGeom prst="ellips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767597" y="2142110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ГБУ ЦД</a:t>
            </a:r>
            <a:endParaRPr lang="ru-RU" b="1" i="1" dirty="0" smtClean="0">
              <a:solidFill>
                <a:schemeClr val="bg1"/>
              </a:solidFill>
            </a:endParaRPr>
          </a:p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«Даниил»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362726" y="1675501"/>
            <a:ext cx="6151124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i="1" dirty="0">
                <a:solidFill>
                  <a:schemeClr val="bg1"/>
                </a:solidFill>
              </a:rPr>
              <a:t>В 2021 году в центре работали 18 досуговых студий, в которых занимались 266 человек; 12 спортивных секций, которые посещали 236 человек, всего 502 человека. В рамках Клубов свободного досугового и спортивного общения в Центре работали творческие мастерские, проводились творческие мастер-классы, соревнования по настольному теннису, настольным играм, турниры по шашкам и шахматам. Мероприятия, проводимые Центром, были рассчитаны на все категории граждан</a:t>
            </a:r>
            <a:r>
              <a:rPr lang="ru-RU" sz="1100" b="1" i="1" dirty="0" smtClean="0">
                <a:solidFill>
                  <a:schemeClr val="bg1"/>
                </a:solidFill>
              </a:rPr>
              <a:t>.</a:t>
            </a:r>
            <a:r>
              <a:rPr lang="ru-RU" sz="1100" b="1" i="1" dirty="0">
                <a:solidFill>
                  <a:schemeClr val="bg1"/>
                </a:solidFill>
              </a:rPr>
              <a:t> было организовано и проведено 55 спортивных мероприятия, 17 досуговых, социально–воспитательных мероприятий.  Общее число участников мероприятий - более 3,5 тыс. чел.</a:t>
            </a:r>
            <a:endParaRPr lang="ru-RU" sz="1100" b="1" dirty="0" smtClean="0">
              <a:solidFill>
                <a:schemeClr val="bg1"/>
              </a:solidFill>
              <a:effectLst/>
            </a:endParaRPr>
          </a:p>
          <a:p>
            <a:endParaRPr lang="ru-RU" sz="1200" dirty="0">
              <a:effectLst/>
            </a:endParaRPr>
          </a:p>
        </p:txBody>
      </p:sp>
      <p:pic>
        <p:nvPicPr>
          <p:cNvPr id="14338" name="Picture 2" descr="C:\Users\Admin\Downloads\Фото Даниил 2021\7kpNlve8SnU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536" y="3356992"/>
            <a:ext cx="1920213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39" name="Picture 3" descr="C:\Users\Admin\Downloads\Фото Даниил 2021\9Pps0ZT9TE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2918" y="3356992"/>
            <a:ext cx="1080120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5940999" y="3356992"/>
            <a:ext cx="3116457" cy="144015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6013007" y="3501008"/>
            <a:ext cx="29523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6085015" y="3501008"/>
            <a:ext cx="288032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i="1" dirty="0">
                <a:solidFill>
                  <a:schemeClr val="bg1"/>
                </a:solidFill>
              </a:rPr>
              <a:t>В соответствии с утвержденным планом проводились мероприятия, посвященные праздничным и памятным датам: </a:t>
            </a:r>
            <a:endParaRPr lang="ru-RU" sz="1100" b="1" dirty="0" smtClean="0">
              <a:solidFill>
                <a:schemeClr val="bg1"/>
              </a:solidFill>
              <a:effectLst/>
            </a:endParaRPr>
          </a:p>
          <a:p>
            <a:r>
              <a:rPr lang="ru-RU" sz="1100" b="1" i="1" dirty="0">
                <a:solidFill>
                  <a:schemeClr val="bg1"/>
                </a:solidFill>
              </a:rPr>
              <a:t>Новый год, Рождество, День защитника Отечества, 8 марта, День Победы, День </a:t>
            </a:r>
            <a:r>
              <a:rPr lang="ru-RU" sz="1100" b="1" i="1" dirty="0" smtClean="0">
                <a:solidFill>
                  <a:schemeClr val="bg1"/>
                </a:solidFill>
              </a:rPr>
              <a:t>Города, Масленица </a:t>
            </a:r>
            <a:r>
              <a:rPr lang="ru-RU" sz="1100" b="1" i="1" dirty="0">
                <a:solidFill>
                  <a:schemeClr val="bg1"/>
                </a:solidFill>
              </a:rPr>
              <a:t>и</a:t>
            </a:r>
            <a:r>
              <a:rPr lang="ru-RU" sz="1100" b="1" i="1" dirty="0" smtClean="0">
                <a:solidFill>
                  <a:schemeClr val="bg1"/>
                </a:solidFill>
              </a:rPr>
              <a:t> пр.</a:t>
            </a:r>
            <a:endParaRPr lang="ru-RU" sz="1100" b="1" dirty="0">
              <a:solidFill>
                <a:schemeClr val="bg1"/>
              </a:solidFill>
            </a:endParaRPr>
          </a:p>
        </p:txBody>
      </p:sp>
      <p:pic>
        <p:nvPicPr>
          <p:cNvPr id="14341" name="Picture 5" descr="C:\Users\Admin\Downloads\Фото Даниил 2021\w4TJd0Qo0P8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798" y="4971245"/>
            <a:ext cx="144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2" name="Picture 6" descr="C:\Users\Admin\Downloads\Фото Даниил 2021\P81Fn9MBs0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0718" y="4966408"/>
            <a:ext cx="108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3" name="Picture 7" descr="C:\Users\Admin\Downloads\Фото Даниил 2021\-M7U7EkmnLI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0832" y="4978275"/>
            <a:ext cx="1616842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4" name="Picture 8" descr="C:\Users\Admin\Downloads\Фото Даниил 2021\ZizR0QWBU4Q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1743" y="4966408"/>
            <a:ext cx="144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5" name="Picture 9" descr="C:\Users\Admin\Downloads\Фото Даниил 2021\M-E6PgMArNA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1352" y="4966408"/>
            <a:ext cx="1440000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346" name="Picture 10" descr="C:\Users\Admin\Downloads\Фото Даниил 2021\az9gjEVLTQs.jpg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993"/>
          <a:stretch/>
        </p:blipFill>
        <p:spPr bwMode="auto">
          <a:xfrm>
            <a:off x="8193360" y="4966408"/>
            <a:ext cx="864096" cy="10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C:\Users\Admin\Downloads\Фото Даниил 2021\jRNoDrj7Mjo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r="14010"/>
          <a:stretch/>
        </p:blipFill>
        <p:spPr bwMode="auto">
          <a:xfrm>
            <a:off x="3883444" y="3356992"/>
            <a:ext cx="2201571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17941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5300" y="441881"/>
            <a:ext cx="8915400" cy="1143000"/>
          </a:xfrm>
        </p:spPr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541" y="0"/>
            <a:ext cx="9948399" cy="684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47267" y="931947"/>
            <a:ext cx="8568952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AvantGarde" pitchFamily="2" charset="0"/>
              </a:rPr>
              <a:t>Досуговая, социально-воспитательная, физкультурно-оздоровительная и спортивная работа </a:t>
            </a:r>
            <a:endParaRPr lang="ru-RU" sz="2000" dirty="0" smtClean="0">
              <a:solidFill>
                <a:srgbClr val="0070C0"/>
              </a:solidFill>
              <a:effectLst/>
              <a:latin typeface="AvantGarde" pitchFamily="2" charset="0"/>
            </a:endParaRP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1135299" y="1693257"/>
            <a:ext cx="79928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>
                <a:solidFill>
                  <a:srgbClr val="0070C0"/>
                </a:solidFill>
              </a:rPr>
              <a:t>В период изоляции ГБУ ЦД «Даниил» продолжал работу, </a:t>
            </a:r>
            <a:r>
              <a:rPr lang="ru-RU" sz="1400" i="1" dirty="0" smtClean="0">
                <a:solidFill>
                  <a:srgbClr val="0070C0"/>
                </a:solidFill>
              </a:rPr>
              <a:t>педагоги </a:t>
            </a:r>
            <a:r>
              <a:rPr lang="ru-RU" sz="1400" i="1" dirty="0">
                <a:solidFill>
                  <a:srgbClr val="0070C0"/>
                </a:solidFill>
              </a:rPr>
              <a:t>были подключены к системе </a:t>
            </a:r>
            <a:r>
              <a:rPr lang="en-US" sz="1400" i="1" dirty="0">
                <a:solidFill>
                  <a:srgbClr val="0070C0"/>
                </a:solidFill>
              </a:rPr>
              <a:t>Zoom</a:t>
            </a:r>
            <a:r>
              <a:rPr lang="ru-RU" sz="1400" i="1" dirty="0">
                <a:solidFill>
                  <a:srgbClr val="0070C0"/>
                </a:solidFill>
              </a:rPr>
              <a:t>, занятия студий проводились в формате видеотрансляций. За время в режиме удаленной работы Центр провел 18 мероприятий.</a:t>
            </a:r>
            <a:endParaRPr lang="ru-RU" sz="1400" dirty="0" smtClean="0">
              <a:solidFill>
                <a:srgbClr val="0070C0"/>
              </a:solidFill>
              <a:effectLst/>
            </a:endParaRPr>
          </a:p>
          <a:p>
            <a:endParaRPr lang="ru-RU" dirty="0"/>
          </a:p>
        </p:txBody>
      </p:sp>
      <p:pic>
        <p:nvPicPr>
          <p:cNvPr id="7" name="Picture 2" descr="C:\Users\Admin\Desktop\даниловский район\252-2526879_trophy-medal-gold-icon-trophy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566" y="4249240"/>
            <a:ext cx="2933297" cy="24001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459335" y="2544001"/>
            <a:ext cx="7344816" cy="174909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1568624" y="2644463"/>
            <a:ext cx="723552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i="1" dirty="0">
                <a:solidFill>
                  <a:srgbClr val="0070C0"/>
                </a:solidFill>
              </a:rPr>
              <a:t>Основные достижения: </a:t>
            </a:r>
            <a:endParaRPr lang="ru-RU" sz="1200" b="1" dirty="0" smtClean="0">
              <a:solidFill>
                <a:srgbClr val="0070C0"/>
              </a:solidFill>
              <a:effectLst/>
            </a:endParaRPr>
          </a:p>
          <a:p>
            <a:r>
              <a:rPr lang="ru-RU" sz="1200" b="1" i="1" dirty="0">
                <a:solidFill>
                  <a:srgbClr val="0070C0"/>
                </a:solidFill>
              </a:rPr>
              <a:t>1 </a:t>
            </a:r>
            <a:r>
              <a:rPr lang="ru-RU" sz="1200" b="1" i="1" dirty="0" smtClean="0">
                <a:solidFill>
                  <a:srgbClr val="0070C0"/>
                </a:solidFill>
              </a:rPr>
              <a:t>место - </a:t>
            </a:r>
            <a:r>
              <a:rPr lang="ru-RU" sz="1200" b="1" i="1" dirty="0">
                <a:solidFill>
                  <a:srgbClr val="0070C0"/>
                </a:solidFill>
              </a:rPr>
              <a:t>Соревнования по </a:t>
            </a:r>
            <a:r>
              <a:rPr lang="ru-RU" sz="1200" b="1" i="1" dirty="0" err="1">
                <a:solidFill>
                  <a:srgbClr val="0070C0"/>
                </a:solidFill>
              </a:rPr>
              <a:t>жульбаку</a:t>
            </a:r>
            <a:endParaRPr lang="ru-RU" sz="1200" b="1" dirty="0" smtClean="0">
              <a:solidFill>
                <a:srgbClr val="0070C0"/>
              </a:solidFill>
              <a:effectLst/>
            </a:endParaRPr>
          </a:p>
          <a:p>
            <a:r>
              <a:rPr lang="ru-RU" sz="1200" b="1" i="1" dirty="0">
                <a:solidFill>
                  <a:srgbClr val="0070C0"/>
                </a:solidFill>
              </a:rPr>
              <a:t>1 место- Турнир ЮАО г. Москвы по </a:t>
            </a:r>
            <a:r>
              <a:rPr lang="ru-RU" sz="1200" b="1" i="1" dirty="0" err="1">
                <a:solidFill>
                  <a:srgbClr val="0070C0"/>
                </a:solidFill>
              </a:rPr>
              <a:t>Мас-рестлингу</a:t>
            </a:r>
            <a:r>
              <a:rPr lang="ru-RU" sz="1200" b="1" i="1" dirty="0">
                <a:solidFill>
                  <a:srgbClr val="0070C0"/>
                </a:solidFill>
              </a:rPr>
              <a:t> </a:t>
            </a:r>
            <a:endParaRPr lang="ru-RU" sz="1200" b="1" dirty="0" smtClean="0">
              <a:solidFill>
                <a:srgbClr val="0070C0"/>
              </a:solidFill>
              <a:effectLst/>
            </a:endParaRPr>
          </a:p>
          <a:p>
            <a:r>
              <a:rPr lang="ru-RU" sz="1200" b="1" i="1" dirty="0">
                <a:solidFill>
                  <a:srgbClr val="0070C0"/>
                </a:solidFill>
              </a:rPr>
              <a:t>2 место – Турнир по пейнтболу, в рамках окружного спортивного фестиваля «</a:t>
            </a:r>
            <a:r>
              <a:rPr lang="ru-RU" sz="1200" b="1" i="1" dirty="0" err="1">
                <a:solidFill>
                  <a:srgbClr val="0070C0"/>
                </a:solidFill>
              </a:rPr>
              <a:t>Вдвижении</a:t>
            </a:r>
            <a:r>
              <a:rPr lang="ru-RU" sz="1200" b="1" i="1" dirty="0">
                <a:solidFill>
                  <a:srgbClr val="0070C0"/>
                </a:solidFill>
              </a:rPr>
              <a:t>»</a:t>
            </a:r>
            <a:endParaRPr lang="ru-RU" sz="1200" b="1" dirty="0" smtClean="0">
              <a:solidFill>
                <a:srgbClr val="0070C0"/>
              </a:solidFill>
              <a:effectLst/>
            </a:endParaRPr>
          </a:p>
          <a:p>
            <a:r>
              <a:rPr lang="ru-RU" sz="1200" b="1" i="1" dirty="0">
                <a:solidFill>
                  <a:srgbClr val="0070C0"/>
                </a:solidFill>
              </a:rPr>
              <a:t>2 место – Соревнования по </a:t>
            </a:r>
            <a:r>
              <a:rPr lang="ru-RU" sz="1200" b="1" i="1" dirty="0" err="1">
                <a:solidFill>
                  <a:srgbClr val="0070C0"/>
                </a:solidFill>
              </a:rPr>
              <a:t>дартс</a:t>
            </a:r>
            <a:r>
              <a:rPr lang="ru-RU" sz="1200" b="1" i="1" dirty="0">
                <a:solidFill>
                  <a:srgbClr val="0070C0"/>
                </a:solidFill>
              </a:rPr>
              <a:t>, в рамках московской межокружной Спартакиады «Спорт для всех»</a:t>
            </a:r>
            <a:endParaRPr lang="ru-RU" sz="1200" b="1" dirty="0" smtClean="0">
              <a:solidFill>
                <a:srgbClr val="0070C0"/>
              </a:solidFill>
              <a:effectLst/>
            </a:endParaRPr>
          </a:p>
          <a:p>
            <a:r>
              <a:rPr lang="ru-RU" sz="1200" b="1" i="1" dirty="0">
                <a:solidFill>
                  <a:srgbClr val="0070C0"/>
                </a:solidFill>
              </a:rPr>
              <a:t>3 место – В окружном конкурсе «Южный слет»</a:t>
            </a:r>
            <a:endParaRPr lang="ru-RU" sz="1200" b="1" dirty="0" smtClean="0">
              <a:solidFill>
                <a:srgbClr val="0070C0"/>
              </a:solidFill>
              <a:effectLst/>
            </a:endParaRPr>
          </a:p>
          <a:p>
            <a:r>
              <a:rPr lang="ru-RU" sz="1200" b="1" i="1" dirty="0">
                <a:solidFill>
                  <a:srgbClr val="0070C0"/>
                </a:solidFill>
              </a:rPr>
              <a:t>3 место – В окружном мероприятии по дисциплине «</a:t>
            </a:r>
            <a:r>
              <a:rPr lang="en-US" sz="1200" b="1" i="1" dirty="0">
                <a:solidFill>
                  <a:srgbClr val="0070C0"/>
                </a:solidFill>
              </a:rPr>
              <a:t>Mortal </a:t>
            </a:r>
            <a:r>
              <a:rPr lang="en-US" sz="1200" b="1" i="1" dirty="0" err="1">
                <a:solidFill>
                  <a:srgbClr val="0070C0"/>
                </a:solidFill>
              </a:rPr>
              <a:t>Kombat</a:t>
            </a:r>
            <a:r>
              <a:rPr lang="ru-RU" sz="1200" b="1" i="1" dirty="0">
                <a:solidFill>
                  <a:srgbClr val="0070C0"/>
                </a:solidFill>
              </a:rPr>
              <a:t>» по </a:t>
            </a:r>
            <a:r>
              <a:rPr lang="ru-RU" sz="1200" b="1" i="1" dirty="0" err="1">
                <a:solidFill>
                  <a:srgbClr val="0070C0"/>
                </a:solidFill>
              </a:rPr>
              <a:t>киберспорту</a:t>
            </a:r>
            <a:r>
              <a:rPr lang="ru-RU" sz="1200" b="1" i="1" dirty="0">
                <a:solidFill>
                  <a:srgbClr val="0070C0"/>
                </a:solidFill>
              </a:rPr>
              <a:t> «Противостояние</a:t>
            </a:r>
            <a:r>
              <a:rPr lang="ru-RU" sz="1200" b="1" i="1" dirty="0" smtClean="0">
                <a:solidFill>
                  <a:srgbClr val="0070C0"/>
                </a:solidFill>
              </a:rPr>
              <a:t>»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15362" name="Picture 2" descr="C:\Users\Admin\Downloads\Фото Даниил 2021\VLFQ0DVXmdI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04659" y="4437112"/>
            <a:ext cx="2092514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363" name="Picture 3" descr="C:\Users\Admin\Downloads\Фото Даниил 2021\uY8koQ5ep7E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0410" y="4437113"/>
            <a:ext cx="2016224" cy="1512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4" descr="C:\Users\Admin\Downloads\Фото Даниил 2021\p_SIRUpmemw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7974" y="4416434"/>
            <a:ext cx="2043794" cy="15328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790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541" y="0"/>
            <a:ext cx="9948399" cy="684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04528" y="969114"/>
            <a:ext cx="8352928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AvantGarde" pitchFamily="2" charset="0"/>
              </a:rPr>
              <a:t>Приспособление среды для инвалидов и других </a:t>
            </a:r>
            <a:endParaRPr lang="ru-RU" sz="2000" dirty="0" smtClean="0">
              <a:solidFill>
                <a:srgbClr val="0070C0"/>
              </a:solidFill>
              <a:effectLst/>
              <a:latin typeface="AvantGarde" pitchFamily="2" charset="0"/>
            </a:endParaRPr>
          </a:p>
          <a:p>
            <a:pPr algn="ctr"/>
            <a:r>
              <a:rPr lang="ru-RU" sz="2000" b="1" dirty="0">
                <a:solidFill>
                  <a:srgbClr val="0070C0"/>
                </a:solidFill>
                <a:latin typeface="AvantGarde" pitchFamily="2" charset="0"/>
              </a:rPr>
              <a:t>маломобильных групп населения</a:t>
            </a:r>
            <a:endParaRPr lang="ru-RU" sz="2000" dirty="0" smtClean="0">
              <a:solidFill>
                <a:srgbClr val="0070C0"/>
              </a:solidFill>
              <a:effectLst/>
              <a:latin typeface="AvantGarde" pitchFamily="2" charset="0"/>
            </a:endParaRP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4448944" y="2060848"/>
            <a:ext cx="4608512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>
                <a:solidFill>
                  <a:srgbClr val="0070C0"/>
                </a:solidFill>
              </a:rPr>
              <a:t>В 2021 году по обращениям инвалидов-колясочников, проживающих в жилом фонде выше первого этажа, не имеющих лифта,  в </a:t>
            </a:r>
            <a:r>
              <a:rPr lang="ru-RU" sz="1400" i="1" dirty="0" smtClean="0">
                <a:solidFill>
                  <a:srgbClr val="0070C0"/>
                </a:solidFill>
              </a:rPr>
              <a:t>подъездах </a:t>
            </a:r>
            <a:r>
              <a:rPr lang="ru-RU" sz="1400" i="1" dirty="0">
                <a:solidFill>
                  <a:srgbClr val="0070C0"/>
                </a:solidFill>
              </a:rPr>
              <a:t>жилых домов которых отсутствуют  условия  для беспрепятственного выхода из дома, были проведены обследования представителями </a:t>
            </a:r>
            <a:r>
              <a:rPr lang="ru-RU" sz="1400" i="1" dirty="0" err="1">
                <a:solidFill>
                  <a:srgbClr val="0070C0"/>
                </a:solidFill>
              </a:rPr>
              <a:t>МосжилНИИпроекта</a:t>
            </a:r>
            <a:r>
              <a:rPr lang="ru-RU" sz="1400" i="1" dirty="0">
                <a:solidFill>
                  <a:srgbClr val="0070C0"/>
                </a:solidFill>
              </a:rPr>
              <a:t>. </a:t>
            </a:r>
            <a:endParaRPr lang="ru-RU" sz="1400" i="1" dirty="0" smtClean="0">
              <a:solidFill>
                <a:srgbClr val="0070C0"/>
              </a:solidFill>
            </a:endParaRPr>
          </a:p>
          <a:p>
            <a:r>
              <a:rPr lang="ru-RU" sz="1400" i="1" dirty="0" smtClean="0">
                <a:solidFill>
                  <a:srgbClr val="0070C0"/>
                </a:solidFill>
              </a:rPr>
              <a:t>За </a:t>
            </a:r>
            <a:r>
              <a:rPr lang="ru-RU" sz="1400" i="1" dirty="0">
                <a:solidFill>
                  <a:srgbClr val="0070C0"/>
                </a:solidFill>
              </a:rPr>
              <a:t>счет средств управы района (</a:t>
            </a:r>
            <a:r>
              <a:rPr lang="ru-RU" sz="1400" b="1" i="1" dirty="0">
                <a:solidFill>
                  <a:srgbClr val="0070C0"/>
                </a:solidFill>
              </a:rPr>
              <a:t>230000 рублей) </a:t>
            </a:r>
            <a:r>
              <a:rPr lang="ru-RU" sz="1400" i="1" dirty="0">
                <a:solidFill>
                  <a:srgbClr val="0070C0"/>
                </a:solidFill>
              </a:rPr>
              <a:t>подготовлены 2 проекта по адресу: ул. </a:t>
            </a:r>
            <a:r>
              <a:rPr lang="ru-RU" sz="1400" b="1" i="1" dirty="0">
                <a:solidFill>
                  <a:srgbClr val="0070C0"/>
                </a:solidFill>
              </a:rPr>
              <a:t>Восточная, д. 1, к. 1. </a:t>
            </a:r>
            <a:r>
              <a:rPr lang="ru-RU" sz="1400" b="1" i="1" dirty="0" smtClean="0">
                <a:solidFill>
                  <a:srgbClr val="0070C0"/>
                </a:solidFill>
              </a:rPr>
              <a:t>кв. 9 </a:t>
            </a:r>
            <a:r>
              <a:rPr lang="ru-RU" sz="1400" b="1" i="1" dirty="0">
                <a:solidFill>
                  <a:srgbClr val="0070C0"/>
                </a:solidFill>
              </a:rPr>
              <a:t>и 5-я Кожуховская </a:t>
            </a:r>
            <a:r>
              <a:rPr lang="ru-RU" sz="1400" b="1" i="1" dirty="0" err="1">
                <a:solidFill>
                  <a:srgbClr val="0070C0"/>
                </a:solidFill>
              </a:rPr>
              <a:t>ул</a:t>
            </a:r>
            <a:r>
              <a:rPr lang="ru-RU" sz="1400" b="1" i="1" dirty="0">
                <a:solidFill>
                  <a:srgbClr val="0070C0"/>
                </a:solidFill>
              </a:rPr>
              <a:t>, д. 8 кв. 51 </a:t>
            </a:r>
            <a:endParaRPr lang="ru-RU" sz="1400" b="1" i="1" dirty="0" smtClean="0">
              <a:solidFill>
                <a:srgbClr val="0070C0"/>
              </a:solidFill>
            </a:endParaRPr>
          </a:p>
          <a:p>
            <a:r>
              <a:rPr lang="ru-RU" sz="1400" i="1" dirty="0" smtClean="0">
                <a:solidFill>
                  <a:srgbClr val="0070C0"/>
                </a:solidFill>
              </a:rPr>
              <a:t>для </a:t>
            </a:r>
            <a:r>
              <a:rPr lang="ru-RU" sz="1400" i="1" dirty="0">
                <a:solidFill>
                  <a:srgbClr val="0070C0"/>
                </a:solidFill>
              </a:rPr>
              <a:t>решения вопроса на Межведомственной комиссии о возможности реконструкции жилых и нежилых помещений, в которых проживают инвалиды или замене на жилье, приспособленное для инвалидов.  </a:t>
            </a:r>
            <a:endParaRPr lang="ru-RU" sz="1400" dirty="0" smtClean="0">
              <a:solidFill>
                <a:srgbClr val="0070C0"/>
              </a:solidFill>
              <a:effectLst/>
            </a:endParaRPr>
          </a:p>
          <a:p>
            <a:endParaRPr lang="ru-RU" sz="1400" dirty="0">
              <a:solidFill>
                <a:srgbClr val="0070C0"/>
              </a:solidFill>
            </a:endParaRPr>
          </a:p>
        </p:txBody>
      </p:sp>
      <p:pic>
        <p:nvPicPr>
          <p:cNvPr id="16386" name="Picture 2" descr="C:\Users\Admin\Desktop\813592149_w640_h640_pandus-otkidnoj-2-og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496" y="2060848"/>
            <a:ext cx="3960441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4340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95300" y="1639341"/>
            <a:ext cx="8915400" cy="4525963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541" y="0"/>
            <a:ext cx="9948399" cy="684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920552" y="1628800"/>
            <a:ext cx="8424936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>
                <a:solidFill>
                  <a:srgbClr val="0070C0"/>
                </a:solidFill>
              </a:rPr>
              <a:t>В районе работает общественная организация Совет ветеранов войны, труда,  Вооруженных сил, правоохранительных органов и пенсионеров, в состав которого  входят 15 первичных организаций. Самая многочисленная по своему составу (более 16 тыс. человек являются членами общественной организации).</a:t>
            </a:r>
            <a:endParaRPr lang="ru-RU" sz="1400" dirty="0" smtClean="0">
              <a:solidFill>
                <a:srgbClr val="0070C0"/>
              </a:solidFill>
              <a:effectLst/>
            </a:endParaRPr>
          </a:p>
          <a:p>
            <a:pPr algn="ctr"/>
            <a:r>
              <a:rPr lang="ru-RU" sz="1400" i="1" dirty="0">
                <a:solidFill>
                  <a:srgbClr val="0070C0"/>
                </a:solidFill>
              </a:rPr>
              <a:t>Советы ветеранов занимают 12 помещений, находящихся в оперативном управлении управы.</a:t>
            </a:r>
            <a:endParaRPr lang="ru-RU" sz="1400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71218" y="803844"/>
            <a:ext cx="792088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AvantGarde" pitchFamily="2" charset="0"/>
              </a:rPr>
              <a:t>Ремонт, оснащение мебелью и офисной техникой </a:t>
            </a:r>
            <a:r>
              <a:rPr lang="ru-RU" sz="2000" b="1" dirty="0" smtClean="0">
                <a:solidFill>
                  <a:srgbClr val="0070C0"/>
                </a:solidFill>
                <a:latin typeface="AvantGarde" pitchFamily="2" charset="0"/>
              </a:rPr>
              <a:t>помещений Советов </a:t>
            </a:r>
            <a:r>
              <a:rPr lang="ru-RU" sz="2000" b="1" dirty="0">
                <a:solidFill>
                  <a:srgbClr val="0070C0"/>
                </a:solidFill>
                <a:latin typeface="AvantGarde" pitchFamily="2" charset="0"/>
              </a:rPr>
              <a:t>ветеранов</a:t>
            </a:r>
            <a:endParaRPr lang="ru-RU" sz="2000" dirty="0" smtClean="0">
              <a:solidFill>
                <a:srgbClr val="0070C0"/>
              </a:solidFill>
              <a:effectLst/>
              <a:latin typeface="AvantGarde" pitchFamily="2" charset="0"/>
            </a:endParaRP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09" y="2693475"/>
            <a:ext cx="3096344" cy="28267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7717" y="2693475"/>
            <a:ext cx="3096344" cy="282671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925" y="2693475"/>
            <a:ext cx="3096344" cy="282671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63464" y="3494830"/>
            <a:ext cx="1340431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</a:rPr>
              <a:t>358 000 </a:t>
            </a:r>
            <a:r>
              <a:rPr lang="ru-RU" b="1" i="1" dirty="0" smtClean="0">
                <a:solidFill>
                  <a:schemeClr val="bg1"/>
                </a:solidFill>
              </a:rPr>
              <a:t>р. </a:t>
            </a:r>
          </a:p>
          <a:p>
            <a:pPr algn="ctr"/>
            <a:r>
              <a:rPr lang="ru-RU" sz="1400" b="1" i="1" dirty="0" smtClean="0">
                <a:solidFill>
                  <a:schemeClr val="bg1"/>
                </a:solidFill>
              </a:rPr>
              <a:t>Жалюзи </a:t>
            </a:r>
          </a:p>
          <a:p>
            <a:pPr algn="ctr"/>
            <a:r>
              <a:rPr lang="ru-RU" sz="1400" b="1" i="1" dirty="0">
                <a:solidFill>
                  <a:schemeClr val="bg1"/>
                </a:solidFill>
              </a:rPr>
              <a:t>с</a:t>
            </a:r>
            <a:r>
              <a:rPr lang="ru-RU" sz="1400" b="1" i="1" dirty="0" smtClean="0">
                <a:solidFill>
                  <a:schemeClr val="bg1"/>
                </a:solidFill>
              </a:rPr>
              <a:t> </a:t>
            </a:r>
            <a:r>
              <a:rPr lang="ru-RU" sz="1400" b="1" i="1" dirty="0" smtClean="0">
                <a:solidFill>
                  <a:schemeClr val="bg1"/>
                </a:solidFill>
              </a:rPr>
              <a:t>логотипом</a:t>
            </a:r>
          </a:p>
          <a:p>
            <a:pPr algn="ctr"/>
            <a:r>
              <a:rPr lang="ru-RU" sz="1400" b="1" i="1" dirty="0" smtClean="0">
                <a:solidFill>
                  <a:schemeClr val="bg1"/>
                </a:solidFill>
              </a:rPr>
              <a:t>Даниловского</a:t>
            </a:r>
          </a:p>
          <a:p>
            <a:pPr algn="ctr"/>
            <a:r>
              <a:rPr lang="ru-RU" sz="1400" b="1" i="1" dirty="0" smtClean="0">
                <a:solidFill>
                  <a:schemeClr val="bg1"/>
                </a:solidFill>
              </a:rPr>
              <a:t>района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874" y="2693475"/>
            <a:ext cx="3096344" cy="282671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3370591" y="3787217"/>
            <a:ext cx="147059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61 300 р. </a:t>
            </a:r>
          </a:p>
          <a:p>
            <a:pPr algn="ctr"/>
            <a:r>
              <a:rPr lang="ru-RU" sz="1400" b="1" i="1" dirty="0" smtClean="0">
                <a:solidFill>
                  <a:schemeClr val="bg1"/>
                </a:solidFill>
              </a:rPr>
              <a:t>телефонизация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84093" y="3676613"/>
            <a:ext cx="138800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465 917р. </a:t>
            </a:r>
          </a:p>
          <a:p>
            <a:pPr algn="ctr"/>
            <a:r>
              <a:rPr lang="ru-RU" sz="1400" b="1" i="1" dirty="0" smtClean="0">
                <a:solidFill>
                  <a:schemeClr val="bg1"/>
                </a:solidFill>
              </a:rPr>
              <a:t>Оплата</a:t>
            </a:r>
          </a:p>
          <a:p>
            <a:pPr algn="ctr"/>
            <a:r>
              <a:rPr lang="ru-RU" sz="1400" b="1" i="1" dirty="0">
                <a:solidFill>
                  <a:schemeClr val="bg1"/>
                </a:solidFill>
              </a:rPr>
              <a:t>к</a:t>
            </a:r>
            <a:r>
              <a:rPr lang="ru-RU" sz="1400" b="1" i="1" dirty="0" smtClean="0">
                <a:solidFill>
                  <a:schemeClr val="bg1"/>
                </a:solidFill>
              </a:rPr>
              <a:t>оммунальных</a:t>
            </a:r>
            <a:endParaRPr lang="ru-RU" sz="1400" b="1" i="1" dirty="0" smtClean="0">
              <a:solidFill>
                <a:schemeClr val="bg1"/>
              </a:solidFill>
            </a:endParaRPr>
          </a:p>
          <a:p>
            <a:pPr algn="ctr"/>
            <a:r>
              <a:rPr lang="ru-RU" sz="1400" b="1" i="1" dirty="0" smtClean="0">
                <a:solidFill>
                  <a:schemeClr val="bg1"/>
                </a:solidFill>
              </a:rPr>
              <a:t>услуг</a:t>
            </a:r>
            <a:endParaRPr lang="ru-RU" sz="1400" b="1" dirty="0">
              <a:solidFill>
                <a:schemeClr val="bg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988897" y="3676613"/>
            <a:ext cx="1749839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i="1" dirty="0" smtClean="0">
                <a:solidFill>
                  <a:schemeClr val="bg1"/>
                </a:solidFill>
              </a:rPr>
              <a:t>400 917р. </a:t>
            </a:r>
          </a:p>
          <a:p>
            <a:pPr algn="ctr"/>
            <a:r>
              <a:rPr lang="ru-RU" sz="1400" b="1" i="1" dirty="0" smtClean="0">
                <a:solidFill>
                  <a:schemeClr val="bg1"/>
                </a:solidFill>
              </a:rPr>
              <a:t>Эксплуатационные</a:t>
            </a:r>
          </a:p>
          <a:p>
            <a:pPr algn="ctr"/>
            <a:r>
              <a:rPr lang="ru-RU" sz="1400" b="1" i="1" dirty="0" smtClean="0">
                <a:solidFill>
                  <a:schemeClr val="bg1"/>
                </a:solidFill>
              </a:rPr>
              <a:t>услуги</a:t>
            </a:r>
            <a:endParaRPr lang="ru-RU" sz="1400" b="1" dirty="0">
              <a:solidFill>
                <a:schemeClr val="bg1"/>
              </a:solidFill>
            </a:endParaRPr>
          </a:p>
        </p:txBody>
      </p:sp>
      <p:pic>
        <p:nvPicPr>
          <p:cNvPr id="17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748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541" y="0"/>
            <a:ext cx="9948399" cy="684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11178" y="834328"/>
            <a:ext cx="8640960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AvantGarde" pitchFamily="2" charset="0"/>
              </a:rPr>
              <a:t>Деятельность комиссии по делам несовершеннолетних </a:t>
            </a:r>
            <a:endParaRPr lang="ru-RU" sz="2000" b="1" dirty="0" smtClean="0">
              <a:solidFill>
                <a:srgbClr val="0070C0"/>
              </a:solidFill>
              <a:latin typeface="AvantGarde" pitchFamily="2" charset="0"/>
            </a:endParaRPr>
          </a:p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AvantGarde" pitchFamily="2" charset="0"/>
              </a:rPr>
              <a:t>и </a:t>
            </a:r>
            <a:r>
              <a:rPr lang="ru-RU" sz="2000" b="1" dirty="0">
                <a:solidFill>
                  <a:srgbClr val="0070C0"/>
                </a:solidFill>
                <a:latin typeface="AvantGarde" pitchFamily="2" charset="0"/>
              </a:rPr>
              <a:t>защите их прав</a:t>
            </a:r>
            <a:endParaRPr lang="ru-RU" sz="2000" dirty="0">
              <a:solidFill>
                <a:srgbClr val="0070C0"/>
              </a:solidFill>
              <a:latin typeface="AvantGarde" pitchFamily="2" charset="0"/>
            </a:endParaRPr>
          </a:p>
          <a:p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503166" y="4467820"/>
            <a:ext cx="9058346" cy="27699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3549220746"/>
              </p:ext>
            </p:extLst>
          </p:nvPr>
        </p:nvGraphicFramePr>
        <p:xfrm>
          <a:off x="490677" y="1700808"/>
          <a:ext cx="4197148" cy="25730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03166" y="4467820"/>
            <a:ext cx="88569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bg1"/>
                </a:solidFill>
              </a:rPr>
              <a:t>В настоящее время на учете </a:t>
            </a:r>
            <a:r>
              <a:rPr lang="ru-RU" sz="1200" dirty="0" smtClean="0">
                <a:solidFill>
                  <a:schemeClr val="bg1"/>
                </a:solidFill>
              </a:rPr>
              <a:t>в </a:t>
            </a:r>
            <a:r>
              <a:rPr lang="ru-RU" sz="1200" dirty="0">
                <a:solidFill>
                  <a:schemeClr val="bg1"/>
                </a:solidFill>
              </a:rPr>
              <a:t>комиссии состоит  </a:t>
            </a:r>
            <a:r>
              <a:rPr lang="ru-RU" sz="1200" b="1" dirty="0" smtClean="0">
                <a:solidFill>
                  <a:srgbClr val="86D9F6"/>
                </a:solidFill>
              </a:rPr>
              <a:t>7 </a:t>
            </a:r>
            <a:r>
              <a:rPr lang="ru-RU" sz="1200" b="1" dirty="0">
                <a:solidFill>
                  <a:srgbClr val="86D9F6"/>
                </a:solidFill>
              </a:rPr>
              <a:t>семей  </a:t>
            </a:r>
            <a:r>
              <a:rPr lang="ru-RU" sz="1200" dirty="0" smtClean="0">
                <a:solidFill>
                  <a:schemeClr val="bg1"/>
                </a:solidFill>
              </a:rPr>
              <a:t>(</a:t>
            </a:r>
            <a:r>
              <a:rPr lang="ru-RU" sz="1200" dirty="0">
                <a:solidFill>
                  <a:schemeClr val="bg1"/>
                </a:solidFill>
              </a:rPr>
              <a:t>в них родителей - </a:t>
            </a:r>
            <a:r>
              <a:rPr lang="ru-RU" sz="1200" dirty="0" smtClean="0">
                <a:solidFill>
                  <a:schemeClr val="bg1"/>
                </a:solidFill>
              </a:rPr>
              <a:t>8, </a:t>
            </a:r>
            <a:r>
              <a:rPr lang="ru-RU" sz="1200" dirty="0">
                <a:solidFill>
                  <a:schemeClr val="bg1"/>
                </a:solidFill>
              </a:rPr>
              <a:t>несовершеннолетних - </a:t>
            </a:r>
            <a:r>
              <a:rPr lang="ru-RU" sz="1200" dirty="0" smtClean="0">
                <a:solidFill>
                  <a:schemeClr val="bg1"/>
                </a:solidFill>
              </a:rPr>
              <a:t>9 </a:t>
            </a:r>
            <a:r>
              <a:rPr lang="ru-RU" sz="1200" dirty="0" smtClean="0">
                <a:solidFill>
                  <a:schemeClr val="bg1"/>
                </a:solidFill>
              </a:rPr>
              <a:t>и </a:t>
            </a:r>
            <a:r>
              <a:rPr lang="ru-RU" sz="1200" b="1" dirty="0" smtClean="0">
                <a:solidFill>
                  <a:srgbClr val="86D9F6"/>
                </a:solidFill>
              </a:rPr>
              <a:t>14 </a:t>
            </a:r>
            <a:r>
              <a:rPr lang="ru-RU" sz="1200" b="1" dirty="0" smtClean="0">
                <a:solidFill>
                  <a:srgbClr val="86D9F6"/>
                </a:solidFill>
              </a:rPr>
              <a:t>несовершеннолетних)</a:t>
            </a:r>
            <a:endParaRPr lang="ru-RU" sz="1200" b="1" dirty="0">
              <a:solidFill>
                <a:srgbClr val="86D9F6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5243205" y="1748168"/>
            <a:ext cx="4083114" cy="25256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605019" y="4869160"/>
            <a:ext cx="9058346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i="1" dirty="0">
                <a:solidFill>
                  <a:srgbClr val="0070C0"/>
                </a:solidFill>
              </a:rPr>
              <a:t>В 2021 году было организовано и проведено 55 физкультурных мероприятий и 17 фестивалей, смотров, конкурсов, иных культурно-массовых, общественно и социально-значимых мероприятий.  Доля состоящих на учете в КДН и ЗП, участвующих в мероприятиях составила 70%, что соответствует государственному заданию.</a:t>
            </a:r>
            <a:endParaRPr lang="ru-RU" sz="1100" b="1" dirty="0">
              <a:solidFill>
                <a:srgbClr val="0070C0"/>
              </a:solidFill>
            </a:endParaRPr>
          </a:p>
          <a:p>
            <a:r>
              <a:rPr lang="ru-RU" sz="1100" b="1" i="1" dirty="0">
                <a:solidFill>
                  <a:srgbClr val="0070C0"/>
                </a:solidFill>
              </a:rPr>
              <a:t>В целях предупреждения безнадзорности и правонарушений среди несовершеннолетних, пресечения наркомании и </a:t>
            </a:r>
            <a:r>
              <a:rPr lang="ru-RU" sz="1100" b="1" i="1" dirty="0" err="1">
                <a:solidFill>
                  <a:srgbClr val="0070C0"/>
                </a:solidFill>
              </a:rPr>
              <a:t>табакокурения</a:t>
            </a:r>
            <a:r>
              <a:rPr lang="ru-RU" sz="1100" b="1" i="1" dirty="0">
                <a:solidFill>
                  <a:srgbClr val="0070C0"/>
                </a:solidFill>
              </a:rPr>
              <a:t> в подростковой среде, выявления лиц, вовлекающих несовершеннолетних в противоправные действия.  на территории Даниловского района за 2021 год, было организованно и проведено 13 специализированных мероприятий «Подросток», из них: 8 городских, 5 окружных.</a:t>
            </a:r>
            <a:endParaRPr lang="ru-RU" sz="1100" b="1" dirty="0">
              <a:solidFill>
                <a:srgbClr val="0070C0"/>
              </a:solidFill>
            </a:endParaRPr>
          </a:p>
          <a:p>
            <a:endParaRPr lang="ru-RU" sz="1100" b="1" dirty="0">
              <a:solidFill>
                <a:srgbClr val="0070C0"/>
              </a:solidFill>
            </a:endParaRPr>
          </a:p>
        </p:txBody>
      </p:sp>
      <p:graphicFrame>
        <p:nvGraphicFramePr>
          <p:cNvPr id="12" name="Диаграмма 11"/>
          <p:cNvGraphicFramePr/>
          <p:nvPr>
            <p:extLst>
              <p:ext uri="{D42A27DB-BD31-4B8C-83A1-F6EECF244321}">
                <p14:modId xmlns:p14="http://schemas.microsoft.com/office/powerpoint/2010/main" val="3507366644"/>
              </p:ext>
            </p:extLst>
          </p:nvPr>
        </p:nvGraphicFramePr>
        <p:xfrm>
          <a:off x="5238861" y="1700808"/>
          <a:ext cx="4197148" cy="25730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4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67660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541" y="0"/>
            <a:ext cx="9948399" cy="684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76536" y="980728"/>
            <a:ext cx="856895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AvantGarde" pitchFamily="2" charset="0"/>
              </a:rPr>
              <a:t>Назначение мест отбывания наказания по исправительным </a:t>
            </a:r>
            <a:br>
              <a:rPr lang="ru-RU" sz="2000" b="1" dirty="0">
                <a:solidFill>
                  <a:srgbClr val="0070C0"/>
                </a:solidFill>
                <a:latin typeface="AvantGarde" pitchFamily="2" charset="0"/>
              </a:rPr>
            </a:br>
            <a:r>
              <a:rPr lang="ru-RU" sz="2000" b="1" dirty="0">
                <a:solidFill>
                  <a:srgbClr val="0070C0"/>
                </a:solidFill>
                <a:latin typeface="AvantGarde" pitchFamily="2" charset="0"/>
              </a:rPr>
              <a:t>и обязательным работам. </a:t>
            </a:r>
            <a:endParaRPr lang="ru-RU" sz="2000" dirty="0">
              <a:solidFill>
                <a:srgbClr val="0070C0"/>
              </a:solidFill>
              <a:latin typeface="AvantGarde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74856" y="1798365"/>
            <a:ext cx="885698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i="1" dirty="0">
                <a:solidFill>
                  <a:srgbClr val="0070C0"/>
                </a:solidFill>
              </a:rPr>
              <a:t>Объектом для отбывания исправительных работ утверждена придомовая территория жилых домов, находящаяся на территории обслуживания ГБУ «</a:t>
            </a:r>
            <a:r>
              <a:rPr lang="ru-RU" sz="1600" i="1" dirty="0" err="1">
                <a:solidFill>
                  <a:srgbClr val="0070C0"/>
                </a:solidFill>
              </a:rPr>
              <a:t>Жилищник</a:t>
            </a:r>
            <a:r>
              <a:rPr lang="ru-RU" sz="1600" i="1" dirty="0">
                <a:solidFill>
                  <a:srgbClr val="0070C0"/>
                </a:solidFill>
              </a:rPr>
              <a:t> Даниловского района». Видом исправительных работ определена уборка дворовых территорий района</a:t>
            </a:r>
            <a:r>
              <a:rPr lang="ru-RU" sz="1600" i="1" dirty="0" smtClean="0">
                <a:solidFill>
                  <a:srgbClr val="0070C0"/>
                </a:solidFill>
              </a:rPr>
              <a:t>.</a:t>
            </a:r>
          </a:p>
          <a:p>
            <a:pPr algn="ctr"/>
            <a:endParaRPr lang="ru-RU" sz="1600" dirty="0">
              <a:solidFill>
                <a:srgbClr val="0070C0"/>
              </a:solidFill>
            </a:endParaRPr>
          </a:p>
          <a:p>
            <a:pPr algn="ctr"/>
            <a:r>
              <a:rPr lang="ru-RU" sz="1600" i="1" dirty="0">
                <a:solidFill>
                  <a:srgbClr val="0070C0"/>
                </a:solidFill>
              </a:rPr>
              <a:t>В </a:t>
            </a:r>
            <a:r>
              <a:rPr lang="ru-RU" sz="1600" i="1" dirty="0" smtClean="0">
                <a:solidFill>
                  <a:srgbClr val="0070C0"/>
                </a:solidFill>
              </a:rPr>
              <a:t>2021 </a:t>
            </a:r>
            <a:r>
              <a:rPr lang="ru-RU" sz="1600" i="1" dirty="0">
                <a:solidFill>
                  <a:srgbClr val="0070C0"/>
                </a:solidFill>
              </a:rPr>
              <a:t>году в ГБУ «</a:t>
            </a:r>
            <a:r>
              <a:rPr lang="ru-RU" sz="1600" i="1" dirty="0" err="1">
                <a:solidFill>
                  <a:srgbClr val="0070C0"/>
                </a:solidFill>
              </a:rPr>
              <a:t>Жилищник</a:t>
            </a:r>
            <a:r>
              <a:rPr lang="ru-RU" sz="1600" i="1" dirty="0">
                <a:solidFill>
                  <a:srgbClr val="0070C0"/>
                </a:solidFill>
              </a:rPr>
              <a:t> Даниловского района» предусмотрено и организовано </a:t>
            </a:r>
            <a:endParaRPr lang="ru-RU" sz="1600" i="1" dirty="0" smtClean="0">
              <a:solidFill>
                <a:srgbClr val="0070C0"/>
              </a:solidFill>
            </a:endParaRPr>
          </a:p>
          <a:p>
            <a:pPr algn="ctr"/>
            <a:r>
              <a:rPr lang="ru-RU" sz="1600" i="1" dirty="0" smtClean="0">
                <a:solidFill>
                  <a:srgbClr val="0070C0"/>
                </a:solidFill>
              </a:rPr>
              <a:t>5 </a:t>
            </a:r>
            <a:r>
              <a:rPr lang="ru-RU" sz="1600" i="1" dirty="0">
                <a:solidFill>
                  <a:srgbClr val="0070C0"/>
                </a:solidFill>
              </a:rPr>
              <a:t>рабочих мест. </a:t>
            </a:r>
            <a:endParaRPr lang="ru-RU" sz="1600" dirty="0">
              <a:solidFill>
                <a:srgbClr val="0070C0"/>
              </a:solidFill>
            </a:endParaRPr>
          </a:p>
          <a:p>
            <a:endParaRPr lang="ru-RU" sz="16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7A9B5F-85A8-4ECD-8152-C0B3F54CB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28664" y="3573016"/>
            <a:ext cx="5616575" cy="23034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9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1791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8504" y="1412776"/>
            <a:ext cx="8922196" cy="4248472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541" y="0"/>
            <a:ext cx="9948399" cy="684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76536" y="836712"/>
            <a:ext cx="842493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AvantGarde" pitchFamily="2" charset="0"/>
              </a:rPr>
              <a:t>СФЕРА ВЗАИМОДЕЙСТВИЯ С ГОСУДАРСТВЕННЫМИ ОРГАНАМИ, ОРГАНАМИ МЕСТНОГО САМОУПРАВЛЕНИЯ</a:t>
            </a:r>
            <a:endParaRPr lang="ru-RU" sz="2000" dirty="0" smtClean="0">
              <a:solidFill>
                <a:srgbClr val="0070C0"/>
              </a:solidFill>
              <a:effectLst/>
              <a:latin typeface="AvantGarde" pitchFamily="2" charset="0"/>
            </a:endParaRPr>
          </a:p>
          <a:p>
            <a:endParaRPr lang="ru-RU" dirty="0"/>
          </a:p>
        </p:txBody>
      </p:sp>
      <p:pic>
        <p:nvPicPr>
          <p:cNvPr id="6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419664" y="1585390"/>
            <a:ext cx="3384377" cy="619473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70C0"/>
                </a:solidFill>
              </a:rPr>
              <a:t>Организация работы </a:t>
            </a:r>
            <a:endParaRPr lang="ru-RU" sz="1200" b="1" dirty="0" smtClean="0">
              <a:solidFill>
                <a:srgbClr val="0070C0"/>
              </a:solidFill>
            </a:endParaRPr>
          </a:p>
          <a:p>
            <a:pPr algn="ctr"/>
            <a:r>
              <a:rPr lang="ru-RU" sz="1200" b="1" dirty="0" smtClean="0">
                <a:solidFill>
                  <a:srgbClr val="0070C0"/>
                </a:solidFill>
              </a:rPr>
              <a:t>Координационного </a:t>
            </a:r>
            <a:r>
              <a:rPr lang="ru-RU" sz="1200" b="1" dirty="0">
                <a:solidFill>
                  <a:srgbClr val="0070C0"/>
                </a:solidFill>
              </a:rPr>
              <a:t>Совета </a:t>
            </a:r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04040" y="1593270"/>
            <a:ext cx="5613456" cy="61159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За отчетный период </a:t>
            </a:r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2021 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года проведено 12 заседаний Координационного Совета по взаимодействию управы района и органа местного </a:t>
            </a:r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самоуправления.</a:t>
            </a:r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419664" y="2266079"/>
            <a:ext cx="3384377" cy="1224136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89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70C0"/>
                </a:solidFill>
              </a:rPr>
              <a:t>Формирование  сводных районных календарных планов по досуговой, социально-воспитательной, физкультурно-оздоровительной и спортивной работе с населением по месту жительства</a:t>
            </a:r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804041" y="2266078"/>
            <a:ext cx="5613455" cy="1224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Формировались 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и представлялись на утверждение в Совет депутатов муниципального округа </a:t>
            </a:r>
            <a:r>
              <a:rPr lang="ru-RU" sz="12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Даниловский</a:t>
            </a:r>
            <a:r>
              <a:rPr lang="ru-RU" sz="12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сводные районные календарные планы по досуговой, социально-воспитательной, физкультурно-оздоровительной и спортивной работе с населением по месту жительства. Утвержденные планы по направлению деятельности  публиковались на официальном сайте управы района.</a:t>
            </a:r>
          </a:p>
          <a:p>
            <a:pPr algn="ctr"/>
            <a:endParaRPr lang="ru-R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6496" y="3562222"/>
            <a:ext cx="3384376" cy="144016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70C0"/>
                </a:solidFill>
              </a:rPr>
              <a:t>Формирование списков кандидатов в присяжные заседатели на </a:t>
            </a:r>
            <a:r>
              <a:rPr lang="ru-RU" sz="1200" b="1" dirty="0" smtClean="0">
                <a:solidFill>
                  <a:srgbClr val="0070C0"/>
                </a:solidFill>
              </a:rPr>
              <a:t>2022-2025 </a:t>
            </a:r>
            <a:r>
              <a:rPr lang="ru-RU" sz="1200" b="1" dirty="0">
                <a:solidFill>
                  <a:srgbClr val="0070C0"/>
                </a:solidFill>
              </a:rPr>
              <a:t>годы</a:t>
            </a:r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800872" y="3562222"/>
            <a:ext cx="5616624" cy="14401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По результатам проведенной работы, сформирован </a:t>
            </a:r>
            <a:r>
              <a:rPr lang="ru-RU" sz="1200" dirty="0" smtClean="0">
                <a:solidFill>
                  <a:schemeClr val="tx1"/>
                </a:solidFill>
              </a:rPr>
              <a:t>список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</a:rPr>
              <a:t>для </a:t>
            </a:r>
            <a:r>
              <a:rPr lang="ru-RU" sz="1200" dirty="0">
                <a:solidFill>
                  <a:schemeClr val="tx1"/>
                </a:solidFill>
              </a:rPr>
              <a:t>Московского городского суда – общий – 560 </a:t>
            </a:r>
            <a:r>
              <a:rPr lang="ru-RU" sz="1200" dirty="0" smtClean="0">
                <a:solidFill>
                  <a:schemeClr val="tx1"/>
                </a:solidFill>
              </a:rPr>
              <a:t>чел.; </a:t>
            </a:r>
          </a:p>
          <a:p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smtClean="0">
                <a:solidFill>
                  <a:schemeClr val="tx1"/>
                </a:solidFill>
              </a:rPr>
              <a:t>    запасной </a:t>
            </a:r>
            <a:r>
              <a:rPr lang="ru-RU" sz="1200" dirty="0">
                <a:solidFill>
                  <a:schemeClr val="tx1"/>
                </a:solidFill>
              </a:rPr>
              <a:t>– 140 </a:t>
            </a:r>
            <a:r>
              <a:rPr lang="ru-RU" sz="1200" dirty="0" smtClean="0">
                <a:solidFill>
                  <a:schemeClr val="tx1"/>
                </a:solidFill>
              </a:rPr>
              <a:t>чел.;</a:t>
            </a:r>
            <a:endParaRPr lang="ru-RU" sz="12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</a:rPr>
              <a:t>для </a:t>
            </a:r>
            <a:r>
              <a:rPr lang="ru-RU" sz="1200" dirty="0">
                <a:solidFill>
                  <a:schemeClr val="tx1"/>
                </a:solidFill>
              </a:rPr>
              <a:t>2-го Западного окружного военного суда – общий – 72 </a:t>
            </a:r>
            <a:r>
              <a:rPr lang="ru-RU" sz="1200" dirty="0" smtClean="0">
                <a:solidFill>
                  <a:schemeClr val="tx1"/>
                </a:solidFill>
              </a:rPr>
              <a:t>чел.;         </a:t>
            </a:r>
          </a:p>
          <a:p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smtClean="0">
                <a:solidFill>
                  <a:schemeClr val="tx1"/>
                </a:solidFill>
              </a:rPr>
              <a:t>    запасной- </a:t>
            </a:r>
            <a:r>
              <a:rPr lang="ru-RU" sz="1200" dirty="0">
                <a:solidFill>
                  <a:schemeClr val="tx1"/>
                </a:solidFill>
              </a:rPr>
              <a:t>18 </a:t>
            </a:r>
            <a:r>
              <a:rPr lang="ru-RU" sz="1200" dirty="0" smtClean="0">
                <a:solidFill>
                  <a:schemeClr val="tx1"/>
                </a:solidFill>
              </a:rPr>
              <a:t>чел.;</a:t>
            </a:r>
            <a:endParaRPr lang="ru-RU" sz="1200" dirty="0">
              <a:solidFill>
                <a:schemeClr val="tx1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dirty="0" smtClean="0">
                <a:solidFill>
                  <a:schemeClr val="tx1"/>
                </a:solidFill>
              </a:rPr>
              <a:t>для </a:t>
            </a:r>
            <a:r>
              <a:rPr lang="ru-RU" sz="1200" dirty="0" err="1">
                <a:solidFill>
                  <a:schemeClr val="tx1"/>
                </a:solidFill>
              </a:rPr>
              <a:t>Симоновского</a:t>
            </a:r>
            <a:r>
              <a:rPr lang="ru-RU" sz="1200" dirty="0">
                <a:solidFill>
                  <a:schemeClr val="tx1"/>
                </a:solidFill>
              </a:rPr>
              <a:t> </a:t>
            </a:r>
            <a:r>
              <a:rPr lang="ru-RU" sz="1200" dirty="0" smtClean="0">
                <a:solidFill>
                  <a:schemeClr val="tx1"/>
                </a:solidFill>
              </a:rPr>
              <a:t>районного </a:t>
            </a:r>
            <a:r>
              <a:rPr lang="ru-RU" sz="1200" dirty="0">
                <a:solidFill>
                  <a:schemeClr val="tx1"/>
                </a:solidFill>
              </a:rPr>
              <a:t>суда города Москвы – общий – 6980 </a:t>
            </a:r>
            <a:r>
              <a:rPr lang="ru-RU" sz="1200" dirty="0" smtClean="0">
                <a:solidFill>
                  <a:schemeClr val="tx1"/>
                </a:solidFill>
              </a:rPr>
              <a:t>   чел.;  запасной </a:t>
            </a:r>
            <a:r>
              <a:rPr lang="ru-RU" sz="1200" dirty="0">
                <a:solidFill>
                  <a:schemeClr val="tx1"/>
                </a:solidFill>
              </a:rPr>
              <a:t>-1745 </a:t>
            </a:r>
            <a:r>
              <a:rPr lang="ru-RU" sz="1200" dirty="0" smtClean="0">
                <a:solidFill>
                  <a:schemeClr val="tx1"/>
                </a:solidFill>
              </a:rPr>
              <a:t>чел.</a:t>
            </a:r>
            <a:endParaRPr lang="ru-RU" sz="1200" dirty="0">
              <a:solidFill>
                <a:schemeClr val="tx1"/>
              </a:solidFill>
            </a:endParaRPr>
          </a:p>
          <a:p>
            <a:pPr algn="ctr"/>
            <a:endParaRPr lang="ru-RU" sz="1200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419664" y="5074390"/>
            <a:ext cx="3384377" cy="1090915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rgbClr val="0070C0"/>
                </a:solidFill>
              </a:rPr>
              <a:t>Деятельность административной комиссии и комиссии по противодействию коррупции </a:t>
            </a:r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800872" y="5074391"/>
            <a:ext cx="5616624" cy="109091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solidFill>
                  <a:schemeClr val="tx1"/>
                </a:solidFill>
              </a:rPr>
              <a:t> В </a:t>
            </a:r>
            <a:r>
              <a:rPr lang="ru-RU" sz="1200" dirty="0" smtClean="0">
                <a:solidFill>
                  <a:schemeClr val="tx1"/>
                </a:solidFill>
              </a:rPr>
              <a:t>2021 году </a:t>
            </a:r>
            <a:r>
              <a:rPr lang="ru-RU" sz="1200" dirty="0">
                <a:solidFill>
                  <a:schemeClr val="tx1"/>
                </a:solidFill>
              </a:rPr>
              <a:t>в комиссию управы </a:t>
            </a:r>
            <a:r>
              <a:rPr lang="ru-RU" sz="1200" dirty="0" smtClean="0">
                <a:solidFill>
                  <a:schemeClr val="tx1"/>
                </a:solidFill>
              </a:rPr>
              <a:t>поступил </a:t>
            </a:r>
            <a:r>
              <a:rPr lang="ru-RU" sz="1200" dirty="0">
                <a:solidFill>
                  <a:schemeClr val="tx1"/>
                </a:solidFill>
              </a:rPr>
              <a:t>1 протокол об административном правонарушении, </a:t>
            </a:r>
            <a:endParaRPr lang="ru-RU" sz="1200" dirty="0" smtClean="0">
              <a:solidFill>
                <a:schemeClr val="tx1"/>
              </a:solidFill>
            </a:endParaRPr>
          </a:p>
          <a:p>
            <a:pPr algn="ctr"/>
            <a:r>
              <a:rPr lang="ru-RU" sz="1200" dirty="0">
                <a:solidFill>
                  <a:schemeClr val="tx1"/>
                </a:solidFill>
              </a:rPr>
              <a:t>п</a:t>
            </a:r>
            <a:r>
              <a:rPr lang="ru-RU" sz="1200" dirty="0" smtClean="0">
                <a:solidFill>
                  <a:schemeClr val="tx1"/>
                </a:solidFill>
              </a:rPr>
              <a:t>о </a:t>
            </a:r>
            <a:r>
              <a:rPr lang="ru-RU" sz="1200" dirty="0">
                <a:solidFill>
                  <a:schemeClr val="tx1"/>
                </a:solidFill>
              </a:rPr>
              <a:t>результатам рассмотрения административного материала, комиссией   вынесено постановление о привлечении к административной ответственности физического лица  за нарушение правил содержания домашних животных.</a:t>
            </a:r>
          </a:p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96029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541" y="0"/>
            <a:ext cx="9948399" cy="684721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74124" y="949943"/>
            <a:ext cx="8064896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AvantGarde" pitchFamily="2" charset="0"/>
              </a:rPr>
              <a:t>Организация призыва граждан на военную службу</a:t>
            </a:r>
            <a:endParaRPr lang="ru-RU" sz="2000" dirty="0">
              <a:solidFill>
                <a:srgbClr val="0070C0"/>
              </a:solidFill>
              <a:latin typeface="AvantGarde" pitchFamily="2" charset="0"/>
            </a:endParaRPr>
          </a:p>
          <a:p>
            <a:pPr algn="ctr"/>
            <a:r>
              <a:rPr lang="ru-RU" sz="2000" b="1" dirty="0">
                <a:solidFill>
                  <a:srgbClr val="0070C0"/>
                </a:solidFill>
                <a:latin typeface="AvantGarde" pitchFamily="2" charset="0"/>
              </a:rPr>
              <a:t>в Даниловском районе</a:t>
            </a:r>
            <a:endParaRPr lang="ru-RU" sz="2000" dirty="0">
              <a:solidFill>
                <a:srgbClr val="0070C0"/>
              </a:solidFill>
              <a:latin typeface="AvantGarde" pitchFamily="2" charset="0"/>
            </a:endParaRPr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850" b="11706"/>
          <a:stretch/>
        </p:blipFill>
        <p:spPr>
          <a:xfrm>
            <a:off x="560512" y="1948841"/>
            <a:ext cx="2232248" cy="368790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04528" y="2348880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</a:rPr>
              <a:t>С 1 апреля по 15 июля 2021 года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4528" y="4077072"/>
            <a:ext cx="1656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>
                <a:solidFill>
                  <a:schemeClr val="bg1"/>
                </a:solidFill>
              </a:rPr>
              <a:t>С 1 октября по 31 декабря 2021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008784" y="2060848"/>
            <a:ext cx="5472608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/>
              <a:t>подлежали вызову на призывную комиссию </a:t>
            </a:r>
            <a:r>
              <a:rPr lang="ru-RU" sz="1600" b="1" i="1" dirty="0">
                <a:solidFill>
                  <a:srgbClr val="002060"/>
                </a:solidFill>
              </a:rPr>
              <a:t>574</a:t>
            </a:r>
            <a:r>
              <a:rPr lang="ru-RU" sz="1600" b="1" i="1" dirty="0"/>
              <a:t> </a:t>
            </a:r>
            <a:r>
              <a:rPr lang="ru-RU" sz="1600" i="1" dirty="0"/>
              <a:t>чел., прошли призывную комиссию </a:t>
            </a:r>
            <a:r>
              <a:rPr lang="ru-RU" sz="1600" b="1" i="1" dirty="0">
                <a:solidFill>
                  <a:srgbClr val="002060"/>
                </a:solidFill>
              </a:rPr>
              <a:t>224</a:t>
            </a:r>
            <a:r>
              <a:rPr lang="ru-RU" sz="1600" i="1" dirty="0"/>
              <a:t> </a:t>
            </a:r>
            <a:r>
              <a:rPr lang="ru-RU" sz="1600" i="1" dirty="0" smtClean="0"/>
              <a:t>чел., </a:t>
            </a:r>
            <a:endParaRPr lang="ru-RU" sz="1600" i="1" dirty="0" smtClean="0"/>
          </a:p>
          <a:p>
            <a:r>
              <a:rPr lang="ru-RU" sz="1600" i="1" dirty="0" smtClean="0"/>
              <a:t>призвано </a:t>
            </a:r>
            <a:r>
              <a:rPr lang="ru-RU" sz="1600" i="1" dirty="0"/>
              <a:t>- </a:t>
            </a:r>
            <a:r>
              <a:rPr lang="ru-RU" sz="1600" b="1" i="1" dirty="0">
                <a:solidFill>
                  <a:srgbClr val="002060"/>
                </a:solidFill>
              </a:rPr>
              <a:t>48</a:t>
            </a:r>
            <a:r>
              <a:rPr lang="ru-RU" sz="1600" i="1" dirty="0"/>
              <a:t> чел. </a:t>
            </a:r>
            <a:endParaRPr lang="ru-RU" sz="1600" i="1" dirty="0" smtClean="0"/>
          </a:p>
          <a:p>
            <a:r>
              <a:rPr lang="ru-RU" sz="1600" i="1" dirty="0" smtClean="0"/>
              <a:t>отправлено </a:t>
            </a:r>
            <a:r>
              <a:rPr lang="ru-RU" sz="1600" i="1" dirty="0"/>
              <a:t>на военную службу </a:t>
            </a:r>
            <a:r>
              <a:rPr lang="ru-RU" sz="1600" b="1" i="1" dirty="0">
                <a:solidFill>
                  <a:srgbClr val="002060"/>
                </a:solidFill>
              </a:rPr>
              <a:t>32</a:t>
            </a:r>
            <a:r>
              <a:rPr lang="ru-RU" sz="1600" i="1" dirty="0"/>
              <a:t> чел.</a:t>
            </a:r>
            <a:endParaRPr lang="ru-RU" sz="1600" dirty="0"/>
          </a:p>
          <a:p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3080792" y="3861628"/>
            <a:ext cx="5400600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/>
              <a:t>подлежали вызову на призывную комиссию </a:t>
            </a:r>
            <a:r>
              <a:rPr lang="ru-RU" sz="1600" b="1" i="1" dirty="0">
                <a:solidFill>
                  <a:srgbClr val="002060"/>
                </a:solidFill>
              </a:rPr>
              <a:t>675</a:t>
            </a:r>
            <a:r>
              <a:rPr lang="ru-RU" sz="1600" b="1" i="1" dirty="0"/>
              <a:t> </a:t>
            </a:r>
            <a:r>
              <a:rPr lang="ru-RU" sz="1600" i="1" dirty="0"/>
              <a:t>чел., прошли призывную комиссию </a:t>
            </a:r>
            <a:r>
              <a:rPr lang="ru-RU" sz="1600" b="1" i="1" dirty="0">
                <a:solidFill>
                  <a:srgbClr val="002060"/>
                </a:solidFill>
              </a:rPr>
              <a:t>288</a:t>
            </a:r>
            <a:r>
              <a:rPr lang="ru-RU" sz="1600" i="1" dirty="0"/>
              <a:t> </a:t>
            </a:r>
            <a:r>
              <a:rPr lang="ru-RU" sz="1600" i="1" dirty="0" smtClean="0"/>
              <a:t>человек, </a:t>
            </a:r>
            <a:endParaRPr lang="ru-RU" sz="1600" i="1" dirty="0" smtClean="0"/>
          </a:p>
          <a:p>
            <a:r>
              <a:rPr lang="ru-RU" sz="1600" i="1" dirty="0" smtClean="0"/>
              <a:t>призвано </a:t>
            </a:r>
            <a:r>
              <a:rPr lang="ru-RU" sz="1600" i="1" dirty="0"/>
              <a:t>- </a:t>
            </a:r>
            <a:r>
              <a:rPr lang="ru-RU" sz="1600" b="1" i="1" dirty="0">
                <a:solidFill>
                  <a:srgbClr val="002060"/>
                </a:solidFill>
              </a:rPr>
              <a:t>37</a:t>
            </a:r>
            <a:r>
              <a:rPr lang="ru-RU" sz="1600" i="1" dirty="0"/>
              <a:t> чел</a:t>
            </a:r>
            <a:r>
              <a:rPr lang="ru-RU" sz="1600" i="1" dirty="0" smtClean="0"/>
              <a:t>.,</a:t>
            </a:r>
          </a:p>
          <a:p>
            <a:r>
              <a:rPr lang="ru-RU" sz="1600" i="1" dirty="0" smtClean="0"/>
              <a:t>отправлено </a:t>
            </a:r>
            <a:r>
              <a:rPr lang="ru-RU" sz="1600" i="1" dirty="0"/>
              <a:t>на военную службу- </a:t>
            </a:r>
            <a:r>
              <a:rPr lang="ru-RU" sz="1600" b="1" i="1" dirty="0">
                <a:solidFill>
                  <a:srgbClr val="002060"/>
                </a:solidFill>
              </a:rPr>
              <a:t>37</a:t>
            </a:r>
            <a:r>
              <a:rPr lang="ru-RU" sz="1600" i="1" dirty="0"/>
              <a:t> призывников.</a:t>
            </a:r>
            <a:endParaRPr lang="ru-RU" sz="1600" dirty="0"/>
          </a:p>
          <a:p>
            <a:endParaRPr lang="ru-RU" dirty="0"/>
          </a:p>
        </p:txBody>
      </p:sp>
      <p:pic>
        <p:nvPicPr>
          <p:cNvPr id="12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43695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541" y="0"/>
            <a:ext cx="9948399" cy="6847217"/>
          </a:xfrm>
          <a:prstGeom prst="rect">
            <a:avLst/>
          </a:prstGeom>
        </p:spPr>
      </p:pic>
      <p:pic>
        <p:nvPicPr>
          <p:cNvPr id="5" name="Picture 2" descr="C:\Users\SaltanovLV\Desktop\антитеррор.jpg">
            <a:extLst>
              <a:ext uri="{FF2B5EF4-FFF2-40B4-BE49-F238E27FC236}">
                <a16:creationId xmlns:a16="http://schemas.microsoft.com/office/drawing/2014/main" id="{191DA824-DE92-4869-BE1A-D6B715E23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2520" y="2132855"/>
            <a:ext cx="3084776" cy="3764473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32520" y="840194"/>
            <a:ext cx="8568952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AvantGarde" pitchFamily="2" charset="0"/>
              </a:rPr>
              <a:t>Отчет о деятельности рабочей группы по вопросам профилактики терроризма, минимизации и ликвидации последствий его проявления</a:t>
            </a:r>
            <a:r>
              <a:rPr lang="ru-RU" sz="2000" dirty="0">
                <a:solidFill>
                  <a:srgbClr val="0070C0"/>
                </a:solidFill>
                <a:latin typeface="AvantGarde" pitchFamily="2" charset="0"/>
              </a:rPr>
              <a:t>.</a:t>
            </a:r>
            <a:r>
              <a:rPr lang="ru-RU" sz="2000" b="1" dirty="0">
                <a:solidFill>
                  <a:srgbClr val="0070C0"/>
                </a:solidFill>
                <a:latin typeface="AvantGarde" pitchFamily="2" charset="0"/>
              </a:rPr>
              <a:t> </a:t>
            </a:r>
            <a:endParaRPr lang="ru-RU" sz="2000" dirty="0" smtClean="0">
              <a:solidFill>
                <a:srgbClr val="0070C0"/>
              </a:solidFill>
              <a:effectLst/>
              <a:latin typeface="AvantGarde" pitchFamily="2" charset="0"/>
            </a:endParaRP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210786" y="1988840"/>
            <a:ext cx="468052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i="1" dirty="0"/>
              <a:t> </a:t>
            </a:r>
            <a:r>
              <a:rPr lang="ru-RU" sz="1200" i="1" dirty="0">
                <a:solidFill>
                  <a:srgbClr val="0070C0"/>
                </a:solidFill>
              </a:rPr>
              <a:t>За период 2021 г. проведено </a:t>
            </a:r>
            <a:r>
              <a:rPr lang="ru-RU" sz="1200" b="1" i="1" dirty="0">
                <a:solidFill>
                  <a:srgbClr val="0070C0"/>
                </a:solidFill>
              </a:rPr>
              <a:t>6</a:t>
            </a:r>
            <a:r>
              <a:rPr lang="ru-RU" sz="1200" i="1" dirty="0">
                <a:solidFill>
                  <a:srgbClr val="0070C0"/>
                </a:solidFill>
              </a:rPr>
              <a:t> заседаний постоянно действующей рабочей группы по вопросам профилактики терроризма, минимизации и ликвидации последствий его проявления, предпосылок к возникновению террористических актов, активизации неформальных молодежных группировок или иных объединений, использующих тактику насильственных экстремистских действий, религиозно-экстремистских структур, не отмечалось.</a:t>
            </a:r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116644" y="3701035"/>
            <a:ext cx="4868804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i="1" dirty="0">
                <a:solidFill>
                  <a:srgbClr val="0070C0"/>
                </a:solidFill>
              </a:rPr>
              <a:t>проведены инструктажи сотрудников охранных структур о своевременном информировании органов внутренних </a:t>
            </a:r>
            <a:r>
              <a:rPr lang="ru-RU" sz="1200" i="1" dirty="0" smtClean="0">
                <a:solidFill>
                  <a:srgbClr val="0070C0"/>
                </a:solidFill>
              </a:rPr>
              <a:t>дел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rgbClr val="0070C0"/>
                </a:solidFill>
              </a:rPr>
              <a:t> </a:t>
            </a:r>
            <a:r>
              <a:rPr lang="ru-RU" sz="1200" i="1" dirty="0">
                <a:solidFill>
                  <a:srgbClr val="0070C0"/>
                </a:solidFill>
              </a:rPr>
              <a:t>проведена информационно-разъяснительная работа с населением о повышении бдительности при нахождении в местах массового пребывания </a:t>
            </a:r>
            <a:endParaRPr lang="ru-RU" sz="1200" i="1" dirty="0" smtClean="0">
              <a:solidFill>
                <a:srgbClr val="0070C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rgbClr val="0070C0"/>
                </a:solidFill>
              </a:rPr>
              <a:t>ведется </a:t>
            </a:r>
            <a:r>
              <a:rPr lang="ru-RU" sz="1200" i="1" dirty="0">
                <a:solidFill>
                  <a:srgbClr val="0070C0"/>
                </a:solidFill>
              </a:rPr>
              <a:t>постоянный мониторинг за объектами культурного наследия (24) и памятниками (5) </a:t>
            </a:r>
            <a:endParaRPr lang="ru-RU" sz="1200" i="1" dirty="0" smtClean="0">
              <a:solidFill>
                <a:srgbClr val="0070C0"/>
              </a:solidFill>
            </a:endParaRP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ru-RU" sz="1200" i="1" dirty="0" smtClean="0">
                <a:solidFill>
                  <a:srgbClr val="0070C0"/>
                </a:solidFill>
              </a:rPr>
              <a:t>Организована </a:t>
            </a:r>
            <a:r>
              <a:rPr lang="ru-RU" sz="1200" i="1" dirty="0">
                <a:solidFill>
                  <a:srgbClr val="0070C0"/>
                </a:solidFill>
              </a:rPr>
              <a:t>работа по ежедневному контролю за состоянием МКД, подвальных помещений, чердачных помещений, </a:t>
            </a:r>
            <a:r>
              <a:rPr lang="ru-RU" sz="1200" i="1" dirty="0" err="1">
                <a:solidFill>
                  <a:srgbClr val="0070C0"/>
                </a:solidFill>
              </a:rPr>
              <a:t>электрощитовых</a:t>
            </a:r>
            <a:r>
              <a:rPr lang="ru-RU" sz="1200" i="1" dirty="0">
                <a:solidFill>
                  <a:srgbClr val="0070C0"/>
                </a:solidFill>
              </a:rPr>
              <a:t>, лифтовых машинных отделений, </a:t>
            </a:r>
            <a:r>
              <a:rPr lang="ru-RU" sz="1200" i="1" dirty="0" err="1">
                <a:solidFill>
                  <a:srgbClr val="0070C0"/>
                </a:solidFill>
              </a:rPr>
              <a:t>мусорокамер</a:t>
            </a:r>
            <a:r>
              <a:rPr lang="ru-RU" sz="1200" i="1" dirty="0">
                <a:solidFill>
                  <a:srgbClr val="0070C0"/>
                </a:solidFill>
              </a:rPr>
              <a:t>.</a:t>
            </a:r>
            <a:endParaRPr lang="ru-RU" sz="1200" dirty="0">
              <a:solidFill>
                <a:srgbClr val="0070C0"/>
              </a:solidFill>
            </a:endParaRPr>
          </a:p>
          <a:p>
            <a:endParaRPr lang="ru-RU" dirty="0"/>
          </a:p>
        </p:txBody>
      </p:sp>
      <p:pic>
        <p:nvPicPr>
          <p:cNvPr id="9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70922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541" y="0"/>
            <a:ext cx="9948399" cy="684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9170" y="871845"/>
            <a:ext cx="87849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AvantGarde" pitchFamily="2" charset="0"/>
              </a:rPr>
              <a:t>Комиссия по чрезвычайным ситуациям и пожарной безопасности. Мероприятия гражданской обороны (ГО)</a:t>
            </a:r>
            <a:endParaRPr lang="ru-RU" dirty="0">
              <a:solidFill>
                <a:srgbClr val="0070C0"/>
              </a:solidFill>
              <a:latin typeface="AvantGarde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00672" y="1628800"/>
            <a:ext cx="7200800" cy="21852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i="1" dirty="0">
                <a:solidFill>
                  <a:srgbClr val="0070C0"/>
                </a:solidFill>
              </a:rPr>
              <a:t>На территории района  распоряжением  управы создана Комиссия по предупреждению и ликвидации чрезвычайных ситуаций и обеспечению пожарной безопасности  Даниловского района  города Москвы</a:t>
            </a:r>
            <a:r>
              <a:rPr lang="ru-RU" sz="1400" i="1" dirty="0" smtClean="0">
                <a:solidFill>
                  <a:srgbClr val="0070C0"/>
                </a:solidFill>
              </a:rPr>
              <a:t>.</a:t>
            </a:r>
          </a:p>
          <a:p>
            <a:pPr algn="ctr"/>
            <a:endParaRPr lang="ru-RU" sz="1600" i="1" dirty="0">
              <a:solidFill>
                <a:srgbClr val="0070C0"/>
              </a:solidFill>
            </a:endParaRPr>
          </a:p>
          <a:p>
            <a:pPr algn="ctr"/>
            <a:r>
              <a:rPr lang="ru-RU" sz="1600" i="1" dirty="0">
                <a:solidFill>
                  <a:srgbClr val="0070C0"/>
                </a:solidFill>
              </a:rPr>
              <a:t> </a:t>
            </a:r>
            <a:r>
              <a:rPr lang="ru-RU" sz="1400" i="1" dirty="0">
                <a:solidFill>
                  <a:srgbClr val="0070C0"/>
                </a:solidFill>
              </a:rPr>
              <a:t>За период 2021г. проведено </a:t>
            </a:r>
            <a:r>
              <a:rPr lang="ru-RU" sz="1400" b="1" i="1" dirty="0">
                <a:solidFill>
                  <a:srgbClr val="0070C0"/>
                </a:solidFill>
              </a:rPr>
              <a:t>6 </a:t>
            </a:r>
            <a:r>
              <a:rPr lang="ru-RU" sz="1400" i="1" dirty="0">
                <a:solidFill>
                  <a:srgbClr val="0070C0"/>
                </a:solidFill>
              </a:rPr>
              <a:t>заседаний КЧС и ПБ Даниловского района. </a:t>
            </a:r>
            <a:endParaRPr lang="ru-RU" sz="1400" dirty="0">
              <a:solidFill>
                <a:srgbClr val="0070C0"/>
              </a:solidFill>
            </a:endParaRPr>
          </a:p>
          <a:p>
            <a:pPr algn="ctr"/>
            <a:r>
              <a:rPr lang="ru-RU" sz="1400" i="1" dirty="0">
                <a:solidFill>
                  <a:srgbClr val="0070C0"/>
                </a:solidFill>
              </a:rPr>
              <a:t>            Для  нормализации пожарной обстановки на территории района  активизирована агитационная работа с населением и работниками организаций района.</a:t>
            </a:r>
            <a:endParaRPr lang="ru-RU" sz="1400" dirty="0">
              <a:solidFill>
                <a:srgbClr val="0070C0"/>
              </a:solidFill>
            </a:endParaRPr>
          </a:p>
          <a:p>
            <a:pPr algn="ctr"/>
            <a:endParaRPr lang="ru-RU" sz="1600" dirty="0">
              <a:solidFill>
                <a:srgbClr val="0070C0"/>
              </a:solidFill>
            </a:endParaRPr>
          </a:p>
          <a:p>
            <a:endParaRPr lang="ru-RU" dirty="0"/>
          </a:p>
        </p:txBody>
      </p:sp>
      <p:pic>
        <p:nvPicPr>
          <p:cNvPr id="18434" name="Picture 2" descr="C:\Users\Admin\Desktop\11192_html_m3fa868c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8544" y="1628800"/>
            <a:ext cx="1214384" cy="15481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848544" y="3356992"/>
            <a:ext cx="8352928" cy="230425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956556" y="3495616"/>
            <a:ext cx="8136904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i="1" dirty="0"/>
              <a:t>В целях ликвидации возможных последствий ЧС на территории района создано районное звено Московской городской системы предупреждения и ликвидации чрезвычайных ситуаций.</a:t>
            </a:r>
            <a:endParaRPr lang="ru-RU" sz="1400" dirty="0"/>
          </a:p>
          <a:p>
            <a:r>
              <a:rPr lang="ru-RU" sz="1400" i="1" dirty="0"/>
              <a:t>В состав районного звена МГСЧС  подведомственных  управе района входят следующие силы и средства:</a:t>
            </a:r>
            <a:endParaRPr lang="ru-RU" sz="1400" dirty="0"/>
          </a:p>
          <a:p>
            <a:r>
              <a:rPr lang="ru-RU" sz="1400" i="1" dirty="0"/>
              <a:t>  - нештатные формирования гражданской обороны, созданы на базе ГБУ «</a:t>
            </a:r>
            <a:r>
              <a:rPr lang="ru-RU" sz="1400" i="1" dirty="0" err="1"/>
              <a:t>Жилищник</a:t>
            </a:r>
            <a:r>
              <a:rPr lang="ru-RU" sz="1400" i="1" dirty="0"/>
              <a:t>  Даниловского района ». В состав входит 246 человек и техника в количестве:</a:t>
            </a:r>
            <a:endParaRPr lang="ru-RU" sz="1400" dirty="0"/>
          </a:p>
          <a:p>
            <a:r>
              <a:rPr lang="ru-RU" sz="1400" i="1" dirty="0"/>
              <a:t>- 1 тяжелый погрузчик </a:t>
            </a:r>
            <a:r>
              <a:rPr lang="ru-RU" sz="1400" i="1" dirty="0" err="1"/>
              <a:t>Амкодор</a:t>
            </a:r>
            <a:r>
              <a:rPr lang="ru-RU" sz="1400" i="1" dirty="0"/>
              <a:t> (для разбора завалов)</a:t>
            </a:r>
            <a:endParaRPr lang="ru-RU" sz="1400" dirty="0"/>
          </a:p>
          <a:p>
            <a:r>
              <a:rPr lang="ru-RU" sz="1400" i="1" dirty="0"/>
              <a:t>- 2 самосвала </a:t>
            </a:r>
            <a:r>
              <a:rPr lang="ru-RU" sz="1400" i="1" dirty="0" err="1"/>
              <a:t>Камаз</a:t>
            </a:r>
            <a:endParaRPr lang="ru-RU" sz="1400" dirty="0"/>
          </a:p>
          <a:p>
            <a:r>
              <a:rPr lang="ru-RU" sz="1400" i="1" dirty="0"/>
              <a:t>- 4 единицы МКДУ-10 на базе автомобиля </a:t>
            </a:r>
            <a:r>
              <a:rPr lang="ru-RU" sz="1400" i="1" dirty="0" err="1"/>
              <a:t>Камаз</a:t>
            </a:r>
            <a:r>
              <a:rPr lang="ru-RU" sz="1400" i="1" dirty="0"/>
              <a:t> (Пожарная команда ).</a:t>
            </a:r>
            <a:endParaRPr lang="ru-RU" sz="1400" dirty="0"/>
          </a:p>
          <a:p>
            <a:endParaRPr lang="ru-RU" dirty="0"/>
          </a:p>
        </p:txBody>
      </p:sp>
      <p:pic>
        <p:nvPicPr>
          <p:cNvPr id="10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0910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541" y="0"/>
            <a:ext cx="9948399" cy="684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60512" y="773996"/>
            <a:ext cx="89289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rgbClr val="0070C0"/>
                </a:solidFill>
                <a:latin typeface="AvantGarde" pitchFamily="2" charset="0"/>
              </a:rPr>
              <a:t>Материально-техническое оснащение помещений ОПОП</a:t>
            </a:r>
            <a:endParaRPr lang="ru-RU" dirty="0">
              <a:solidFill>
                <a:srgbClr val="0070C0"/>
              </a:solidFill>
              <a:latin typeface="AvantGarde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0512" y="1340768"/>
            <a:ext cx="892899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solidFill>
                  <a:srgbClr val="0070C0"/>
                </a:solidFill>
              </a:rPr>
              <a:t>В 2021 году в рамках материально-технического оснащения</a:t>
            </a:r>
            <a:r>
              <a:rPr lang="ru-RU" sz="1200" b="1" i="1" dirty="0">
                <a:solidFill>
                  <a:srgbClr val="0070C0"/>
                </a:solidFill>
              </a:rPr>
              <a:t> </a:t>
            </a:r>
            <a:r>
              <a:rPr lang="ru-RU" sz="1200" i="1" dirty="0">
                <a:solidFill>
                  <a:srgbClr val="0070C0"/>
                </a:solidFill>
              </a:rPr>
              <a:t>ОПОП по согласованию с префектурой Южного административного округа города Москвы   и на основании подготовленной ранее  аукционной документации на выполнение работ по ремонту </a:t>
            </a:r>
            <a:r>
              <a:rPr lang="ru-RU" sz="1200" b="1" i="1" dirty="0">
                <a:solidFill>
                  <a:srgbClr val="0070C0"/>
                </a:solidFill>
              </a:rPr>
              <a:t>7 помещений опорных пунктов общественного порядка (ОПОП)</a:t>
            </a:r>
            <a:r>
              <a:rPr lang="ru-RU" sz="1200" i="1" dirty="0">
                <a:solidFill>
                  <a:srgbClr val="0070C0"/>
                </a:solidFill>
              </a:rPr>
              <a:t>, находящихся в оперативном управлении управы Даниловского района города Москвы  по адресам: </a:t>
            </a:r>
            <a:r>
              <a:rPr lang="ru-RU" sz="1200" b="1" i="1" dirty="0" err="1">
                <a:solidFill>
                  <a:srgbClr val="0070C0"/>
                </a:solidFill>
              </a:rPr>
              <a:t>ул.Ленинская</a:t>
            </a:r>
            <a:r>
              <a:rPr lang="ru-RU" sz="1200" b="1" i="1" dirty="0">
                <a:solidFill>
                  <a:srgbClr val="0070C0"/>
                </a:solidFill>
              </a:rPr>
              <a:t> слобода, д.4; </a:t>
            </a:r>
            <a:r>
              <a:rPr lang="ru-RU" sz="1200" b="1" i="1" dirty="0" err="1">
                <a:solidFill>
                  <a:srgbClr val="0070C0"/>
                </a:solidFill>
              </a:rPr>
              <a:t>ул.Шухова</a:t>
            </a:r>
            <a:r>
              <a:rPr lang="ru-RU" sz="1200" b="1" i="1" dirty="0">
                <a:solidFill>
                  <a:srgbClr val="0070C0"/>
                </a:solidFill>
              </a:rPr>
              <a:t>, д.4; </a:t>
            </a:r>
            <a:r>
              <a:rPr lang="ru-RU" sz="1200" b="1" i="1" dirty="0" err="1">
                <a:solidFill>
                  <a:srgbClr val="0070C0"/>
                </a:solidFill>
              </a:rPr>
              <a:t>ул.Люсиновская</a:t>
            </a:r>
            <a:r>
              <a:rPr lang="ru-RU" sz="1200" b="1" i="1" dirty="0">
                <a:solidFill>
                  <a:srgbClr val="0070C0"/>
                </a:solidFill>
              </a:rPr>
              <a:t>, д.66, корп.1; </a:t>
            </a:r>
            <a:r>
              <a:rPr lang="ru-RU" sz="1200" b="1" i="1" dirty="0" err="1">
                <a:solidFill>
                  <a:srgbClr val="0070C0"/>
                </a:solidFill>
              </a:rPr>
              <a:t>ул.Сайкина</a:t>
            </a:r>
            <a:r>
              <a:rPr lang="ru-RU" sz="1200" b="1" i="1" dirty="0">
                <a:solidFill>
                  <a:srgbClr val="0070C0"/>
                </a:solidFill>
              </a:rPr>
              <a:t>, д.6/5, </a:t>
            </a:r>
            <a:r>
              <a:rPr lang="ru-RU" sz="1200" b="1" i="1" dirty="0" err="1">
                <a:solidFill>
                  <a:srgbClr val="0070C0"/>
                </a:solidFill>
              </a:rPr>
              <a:t>ул.Малая</a:t>
            </a:r>
            <a:r>
              <a:rPr lang="ru-RU" sz="1200" b="1" i="1" dirty="0">
                <a:solidFill>
                  <a:srgbClr val="0070C0"/>
                </a:solidFill>
              </a:rPr>
              <a:t> Тульская, д.2/1, корп.20; ул. </a:t>
            </a:r>
            <a:r>
              <a:rPr lang="ru-RU" sz="1200" b="1" i="1" dirty="0" err="1">
                <a:solidFill>
                  <a:srgbClr val="0070C0"/>
                </a:solidFill>
              </a:rPr>
              <a:t>Симоновский</a:t>
            </a:r>
            <a:r>
              <a:rPr lang="ru-RU" sz="1200" b="1" i="1" dirty="0">
                <a:solidFill>
                  <a:srgbClr val="0070C0"/>
                </a:solidFill>
              </a:rPr>
              <a:t> вал, д.8, корп.2; </a:t>
            </a:r>
            <a:r>
              <a:rPr lang="ru-RU" sz="1200" b="1" i="1" dirty="0" err="1">
                <a:solidFill>
                  <a:srgbClr val="0070C0"/>
                </a:solidFill>
              </a:rPr>
              <a:t>Даниловская</a:t>
            </a:r>
            <a:r>
              <a:rPr lang="ru-RU" sz="1200" b="1" i="1" dirty="0">
                <a:solidFill>
                  <a:srgbClr val="0070C0"/>
                </a:solidFill>
              </a:rPr>
              <a:t> наб.,  д.6, корп.2, </a:t>
            </a:r>
            <a:r>
              <a:rPr lang="ru-RU" sz="1200" i="1" dirty="0">
                <a:solidFill>
                  <a:srgbClr val="0070C0"/>
                </a:solidFill>
              </a:rPr>
              <a:t>выполнены ремонтные работы </a:t>
            </a:r>
            <a:r>
              <a:rPr lang="ru-RU" sz="1200" b="1" i="1" dirty="0">
                <a:solidFill>
                  <a:srgbClr val="0070C0"/>
                </a:solidFill>
              </a:rPr>
              <a:t>- на сумму 824 710, 80 руб. (восемьсот двадцать четыре тысячи семьсот десять рублей 80 </a:t>
            </a:r>
            <a:r>
              <a:rPr lang="ru-RU" sz="1200" b="1" i="1" dirty="0" smtClean="0">
                <a:solidFill>
                  <a:srgbClr val="0070C0"/>
                </a:solidFill>
              </a:rPr>
              <a:t>копеек.</a:t>
            </a:r>
          </a:p>
          <a:p>
            <a:pPr algn="ctr"/>
            <a:r>
              <a:rPr lang="ru-RU" sz="1200" i="1" dirty="0">
                <a:solidFill>
                  <a:srgbClr val="0070C0"/>
                </a:solidFill>
              </a:rPr>
              <a:t>Также оплачены работы по разработке ПСД на оборудование входных групп помещений ОПОП приспособлениями для лиц с ограниченными возможностями по 8-ми адресам на общую сумму </a:t>
            </a:r>
            <a:r>
              <a:rPr lang="ru-RU" sz="1200" b="1" i="1" dirty="0">
                <a:solidFill>
                  <a:srgbClr val="0070C0"/>
                </a:solidFill>
              </a:rPr>
              <a:t>160,0</a:t>
            </a:r>
            <a:r>
              <a:rPr lang="ru-RU" sz="1200" i="1" dirty="0">
                <a:solidFill>
                  <a:srgbClr val="0070C0"/>
                </a:solidFill>
              </a:rPr>
              <a:t> </a:t>
            </a:r>
            <a:r>
              <a:rPr lang="ru-RU" sz="1200" i="1" dirty="0" err="1">
                <a:solidFill>
                  <a:srgbClr val="0070C0"/>
                </a:solidFill>
              </a:rPr>
              <a:t>тыс.руб</a:t>
            </a:r>
            <a:r>
              <a:rPr lang="ru-RU" sz="1200" i="1" dirty="0">
                <a:solidFill>
                  <a:srgbClr val="0070C0"/>
                </a:solidFill>
              </a:rPr>
              <a:t>. </a:t>
            </a:r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36700" y="3146609"/>
            <a:ext cx="9058346" cy="5704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591297" y="3216376"/>
            <a:ext cx="8928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i="1" dirty="0">
                <a:solidFill>
                  <a:schemeClr val="bg1"/>
                </a:solidFill>
              </a:rPr>
              <a:t>Кроме того, на материально-техническое обеспечение деятельности опорных пунктов охраны порядка по Даниловскому району </a:t>
            </a:r>
            <a:r>
              <a:rPr lang="ru-RU" sz="1200" b="1" i="1" dirty="0" smtClean="0">
                <a:solidFill>
                  <a:schemeClr val="bg1"/>
                </a:solidFill>
              </a:rPr>
              <a:t>в </a:t>
            </a:r>
            <a:r>
              <a:rPr lang="ru-RU" sz="1200" b="1" i="1" dirty="0">
                <a:solidFill>
                  <a:schemeClr val="bg1"/>
                </a:solidFill>
              </a:rPr>
              <a:t>2021 году  израсходовано</a:t>
            </a:r>
            <a:endParaRPr lang="ru-RU" sz="1200" b="1" dirty="0">
              <a:solidFill>
                <a:schemeClr val="bg1"/>
              </a:solidFill>
            </a:endParaRPr>
          </a:p>
        </p:txBody>
      </p:sp>
      <p:pic>
        <p:nvPicPr>
          <p:cNvPr id="19458" name="Picture 2" descr="C:\Users\Admin\Desktop\1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05" y="3726160"/>
            <a:ext cx="1750885" cy="196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Admin\Desktop\1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962" y="3726160"/>
            <a:ext cx="1750885" cy="196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C:\Users\Admin\Desktop\1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8823" y="3726160"/>
            <a:ext cx="1750885" cy="196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Admin\Desktop\1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4313" y="3726160"/>
            <a:ext cx="1750885" cy="196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C:\Users\Admin\Desktop\1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5167" y="3726160"/>
            <a:ext cx="1750885" cy="196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C:\Users\Admin\Desktop\14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7335" y="3726160"/>
            <a:ext cx="1750885" cy="19641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507375" y="4286954"/>
            <a:ext cx="132658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i="1" dirty="0">
                <a:solidFill>
                  <a:srgbClr val="0070C0"/>
                </a:solidFill>
              </a:rPr>
              <a:t>587 398,48 руб. </a:t>
            </a:r>
            <a:endParaRPr lang="ru-RU" sz="1100" b="1" i="1" dirty="0" smtClean="0">
              <a:solidFill>
                <a:srgbClr val="0070C0"/>
              </a:solidFill>
            </a:endParaRPr>
          </a:p>
          <a:p>
            <a:pPr algn="ctr"/>
            <a:r>
              <a:rPr lang="ru-RU" sz="1050" b="1" i="1" dirty="0" smtClean="0">
                <a:solidFill>
                  <a:srgbClr val="0070C0"/>
                </a:solidFill>
              </a:rPr>
              <a:t>на </a:t>
            </a:r>
            <a:r>
              <a:rPr lang="ru-RU" sz="1050" b="1" i="1" dirty="0">
                <a:solidFill>
                  <a:srgbClr val="0070C0"/>
                </a:solidFill>
              </a:rPr>
              <a:t>эксплуатацию, жилищно-коммунальные услуги и связь </a:t>
            </a:r>
            <a:r>
              <a:rPr lang="ru-RU" sz="1050" b="1" i="1" dirty="0" smtClean="0">
                <a:solidFill>
                  <a:srgbClr val="0070C0"/>
                </a:solidFill>
              </a:rPr>
              <a:t>МГТС</a:t>
            </a:r>
            <a:endParaRPr lang="ru-RU" sz="1050" b="1" dirty="0">
              <a:solidFill>
                <a:srgbClr val="0070C0"/>
              </a:solidFill>
            </a:endParaRPr>
          </a:p>
          <a:p>
            <a:pPr algn="ctr"/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000673" y="4335062"/>
            <a:ext cx="1368151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i="1" dirty="0">
                <a:solidFill>
                  <a:srgbClr val="0070C0"/>
                </a:solidFill>
              </a:rPr>
              <a:t>189 750,0 руб. </a:t>
            </a:r>
            <a:endParaRPr lang="ru-RU" sz="1100" b="1" i="1" dirty="0" smtClean="0">
              <a:solidFill>
                <a:srgbClr val="0070C0"/>
              </a:solidFill>
            </a:endParaRPr>
          </a:p>
          <a:p>
            <a:pPr algn="ctr"/>
            <a:r>
              <a:rPr lang="ru-RU" sz="1050" b="1" i="1" dirty="0" smtClean="0">
                <a:solidFill>
                  <a:srgbClr val="0070C0"/>
                </a:solidFill>
              </a:rPr>
              <a:t>на </a:t>
            </a:r>
            <a:r>
              <a:rPr lang="ru-RU" sz="1050" b="1" i="1" dirty="0">
                <a:solidFill>
                  <a:srgbClr val="0070C0"/>
                </a:solidFill>
              </a:rPr>
              <a:t>оплату потребленной электроэнергии</a:t>
            </a:r>
            <a:endParaRPr lang="ru-RU" sz="1050" b="1" dirty="0">
              <a:solidFill>
                <a:srgbClr val="0070C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509672" y="4254271"/>
            <a:ext cx="1381473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i="1" dirty="0">
                <a:solidFill>
                  <a:srgbClr val="0070C0"/>
                </a:solidFill>
              </a:rPr>
              <a:t>39 420,0 </a:t>
            </a:r>
            <a:endParaRPr lang="ru-RU" sz="1100" b="1" i="1" dirty="0" smtClean="0">
              <a:solidFill>
                <a:srgbClr val="0070C0"/>
              </a:solidFill>
            </a:endParaRPr>
          </a:p>
          <a:p>
            <a:pPr algn="ctr"/>
            <a:r>
              <a:rPr lang="ru-RU" sz="1050" b="1" i="1" dirty="0" smtClean="0">
                <a:solidFill>
                  <a:srgbClr val="0070C0"/>
                </a:solidFill>
              </a:rPr>
              <a:t>ежегодная оплата </a:t>
            </a:r>
            <a:r>
              <a:rPr lang="ru-RU" sz="1050" b="1" i="1" dirty="0">
                <a:solidFill>
                  <a:srgbClr val="0070C0"/>
                </a:solidFill>
              </a:rPr>
              <a:t>пожарной охранной сигнализации в помещениях </a:t>
            </a:r>
            <a:r>
              <a:rPr lang="ru-RU" sz="1050" b="1" i="1" dirty="0" smtClean="0">
                <a:solidFill>
                  <a:srgbClr val="0070C0"/>
                </a:solidFill>
              </a:rPr>
              <a:t>ОПОП</a:t>
            </a:r>
            <a:endParaRPr lang="ru-RU" sz="1050" b="1" dirty="0">
              <a:solidFill>
                <a:srgbClr val="0070C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025008" y="4415854"/>
            <a:ext cx="14401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i="1" dirty="0">
                <a:solidFill>
                  <a:srgbClr val="0070C0"/>
                </a:solidFill>
              </a:rPr>
              <a:t>34 058,78 руб.</a:t>
            </a:r>
            <a:r>
              <a:rPr lang="ru-RU" sz="1050" b="1" i="1" dirty="0">
                <a:solidFill>
                  <a:srgbClr val="0070C0"/>
                </a:solidFill>
              </a:rPr>
              <a:t> – канцелярские товары для ОПОП</a:t>
            </a:r>
            <a:endParaRPr lang="ru-RU" sz="1050" b="1" dirty="0">
              <a:solidFill>
                <a:srgbClr val="0070C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45197" y="4492798"/>
            <a:ext cx="133213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i="1" dirty="0">
                <a:solidFill>
                  <a:srgbClr val="0070C0"/>
                </a:solidFill>
              </a:rPr>
              <a:t>74 273, 19 руб</a:t>
            </a:r>
            <a:r>
              <a:rPr lang="ru-RU" sz="1050" b="1" i="1" dirty="0">
                <a:solidFill>
                  <a:srgbClr val="0070C0"/>
                </a:solidFill>
              </a:rPr>
              <a:t>. – </a:t>
            </a:r>
            <a:r>
              <a:rPr lang="ru-RU" sz="1050" b="1" i="1" dirty="0" err="1" smtClean="0">
                <a:solidFill>
                  <a:srgbClr val="0070C0"/>
                </a:solidFill>
              </a:rPr>
              <a:t>хозтовары</a:t>
            </a:r>
            <a:endParaRPr lang="ru-RU" sz="1050" b="1" dirty="0">
              <a:solidFill>
                <a:srgbClr val="0070C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153308" y="4335062"/>
            <a:ext cx="1398937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100" b="1" i="1" dirty="0">
                <a:solidFill>
                  <a:srgbClr val="0070C0"/>
                </a:solidFill>
              </a:rPr>
              <a:t>57 555,32 руб</a:t>
            </a:r>
            <a:r>
              <a:rPr lang="ru-RU" sz="1050" b="1" i="1" dirty="0">
                <a:solidFill>
                  <a:srgbClr val="0070C0"/>
                </a:solidFill>
              </a:rPr>
              <a:t>. – за проведенный </a:t>
            </a:r>
            <a:r>
              <a:rPr lang="ru-RU" sz="1050" b="1" i="1" dirty="0" err="1">
                <a:solidFill>
                  <a:srgbClr val="0070C0"/>
                </a:solidFill>
              </a:rPr>
              <a:t>энергоаудит</a:t>
            </a:r>
            <a:r>
              <a:rPr lang="ru-RU" sz="1050" b="1" i="1" dirty="0">
                <a:solidFill>
                  <a:srgbClr val="0070C0"/>
                </a:solidFill>
              </a:rPr>
              <a:t> в помещениях ОПОП</a:t>
            </a:r>
            <a:endParaRPr lang="ru-RU" sz="1050" b="1" dirty="0">
              <a:solidFill>
                <a:srgbClr val="0070C0"/>
              </a:solidFill>
            </a:endParaRPr>
          </a:p>
        </p:txBody>
      </p:sp>
      <p:pic>
        <p:nvPicPr>
          <p:cNvPr id="22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8468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541" y="0"/>
            <a:ext cx="9948399" cy="684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46397" y="804774"/>
            <a:ext cx="8496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AvantGarde" pitchFamily="2" charset="0"/>
              </a:rPr>
              <a:t>Деятельность в сфере организации и подготовки выборов</a:t>
            </a:r>
            <a:endParaRPr lang="ru-RU" sz="2000" dirty="0">
              <a:solidFill>
                <a:srgbClr val="0070C0"/>
              </a:solidFill>
              <a:latin typeface="AvantGarde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47090" y="1287910"/>
            <a:ext cx="8856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solidFill>
                  <a:srgbClr val="0070C0"/>
                </a:solidFill>
              </a:rPr>
              <a:t>Выборы депутатов Государственной думы Федерального собрания Российской Федерации VIII созыва прошли 17—19 сентября 2021 года и завершившись в единый день голосования 19 сентября 2021 года. На территории района было обеспечено </a:t>
            </a:r>
            <a:r>
              <a:rPr lang="ru-RU" sz="1200" b="1" i="1" dirty="0">
                <a:solidFill>
                  <a:srgbClr val="0070C0"/>
                </a:solidFill>
              </a:rPr>
              <a:t>17 мест </a:t>
            </a:r>
            <a:r>
              <a:rPr lang="ru-RU" sz="1200" i="1" dirty="0">
                <a:solidFill>
                  <a:srgbClr val="0070C0"/>
                </a:solidFill>
              </a:rPr>
              <a:t>голосования, на которых работало </a:t>
            </a:r>
            <a:r>
              <a:rPr lang="ru-RU" sz="1200" b="1" i="1" dirty="0">
                <a:solidFill>
                  <a:srgbClr val="0070C0"/>
                </a:solidFill>
              </a:rPr>
              <a:t>30  избирательных комиссий</a:t>
            </a:r>
            <a:endParaRPr lang="ru-RU" sz="1200" b="1" dirty="0">
              <a:solidFill>
                <a:srgbClr val="0070C0"/>
              </a:solidFill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536" y="1916832"/>
            <a:ext cx="8784976" cy="123410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424609" y="2031231"/>
            <a:ext cx="82089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Все избирательные участки были обеспечены выборным оборудованием, системой видеонаблюдения и </a:t>
            </a:r>
            <a:endParaRPr lang="ru-RU" sz="1200" dirty="0" smtClean="0"/>
          </a:p>
          <a:p>
            <a:r>
              <a:rPr lang="ru-RU" sz="1200" dirty="0" smtClean="0"/>
              <a:t>связи</a:t>
            </a:r>
            <a:r>
              <a:rPr lang="ru-RU" sz="1200" dirty="0"/>
              <a:t>, оргтехникой, необходимыми канцелярскими принадлежностями и, что самое главное, необходимыми дезинфекторами и средствами индивидуальной защиты в условиях угрозы пандемии новой </a:t>
            </a:r>
            <a:r>
              <a:rPr lang="ru-RU" sz="1200" dirty="0" err="1"/>
              <a:t>коронавирусной</a:t>
            </a:r>
            <a:r>
              <a:rPr lang="ru-RU" sz="1200" dirty="0"/>
              <a:t> инфекции </a:t>
            </a:r>
            <a:r>
              <a:rPr lang="en-US" sz="1200" dirty="0"/>
              <a:t>COVID</a:t>
            </a:r>
            <a:r>
              <a:rPr lang="ru-RU" sz="1200" dirty="0"/>
              <a:t>-2019 не только для членов комиссий, но и всех граждан, принявших участие в </a:t>
            </a:r>
            <a:endParaRPr lang="ru-RU" sz="1200" dirty="0" smtClean="0"/>
          </a:p>
          <a:p>
            <a:r>
              <a:rPr lang="ru-RU" sz="1200" dirty="0" smtClean="0"/>
              <a:t>голосовании </a:t>
            </a:r>
            <a:r>
              <a:rPr lang="ru-RU" sz="1200" dirty="0"/>
              <a:t>в период с 17.09.2021 г.  по 19.09.2021 г.</a:t>
            </a:r>
          </a:p>
          <a:p>
            <a:endParaRPr lang="ru-RU" sz="1200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979" y="3220654"/>
            <a:ext cx="8784976" cy="1234104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449095" y="3313135"/>
            <a:ext cx="820891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Были организованы работы по измерению температуры всем гражданам, включая членов избирательных комиссий и наблюдателей, приходящих на избирательные участки или места голосования. Оборудованы санитарные комнаты для граждан с повышенной </a:t>
            </a:r>
            <a:r>
              <a:rPr lang="ru-RU" sz="1200" dirty="0" smtClean="0"/>
              <a:t>температурой</a:t>
            </a:r>
            <a:r>
              <a:rPr lang="ru-RU" sz="1200" dirty="0"/>
              <a:t>. </a:t>
            </a:r>
          </a:p>
          <a:p>
            <a:r>
              <a:rPr lang="ru-RU" sz="1200" dirty="0" smtClean="0"/>
              <a:t>Для </a:t>
            </a:r>
            <a:r>
              <a:rPr lang="ru-RU" sz="1200" dirty="0"/>
              <a:t>обеспечения сохранности бюллетеней для голосования на всех избирательных участках была организована круглосуточная охрана сотрудниками ОМВД России по Даниловскому району. </a:t>
            </a:r>
          </a:p>
          <a:p>
            <a:endParaRPr lang="ru-RU" sz="1200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544" y="4640664"/>
            <a:ext cx="8784976" cy="1234104"/>
          </a:xfrm>
          <a:prstGeom prst="rect">
            <a:avLst/>
          </a:prstGeom>
        </p:spPr>
      </p:pic>
      <p:pic>
        <p:nvPicPr>
          <p:cNvPr id="15" name="Picture 2" descr="C:\Users\Admin\Desktop\1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6896" y="4454758"/>
            <a:ext cx="1306509" cy="1465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2" descr="C:\Users\Admin\Desktop\1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51900" y="4454757"/>
            <a:ext cx="1306509" cy="1465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2" descr="C:\Users\Admin\Desktop\1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8409" y="4454758"/>
            <a:ext cx="1306509" cy="1465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2" descr="C:\Users\Admin\Desktop\14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64918" y="4398153"/>
            <a:ext cx="1306509" cy="1465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1568624" y="4788356"/>
            <a:ext cx="2423785" cy="9387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i="1" dirty="0" smtClean="0"/>
              <a:t>На материально-техническое обеспечение избирательных комиссий Даниловского района израсходовано в 2021 году всего 1 432 455,0р.</a:t>
            </a:r>
            <a:endParaRPr lang="ru-RU" sz="1100" dirty="0"/>
          </a:p>
        </p:txBody>
      </p:sp>
      <p:sp>
        <p:nvSpPr>
          <p:cNvPr id="21" name="TextBox 20"/>
          <p:cNvSpPr txBox="1"/>
          <p:nvPr/>
        </p:nvSpPr>
        <p:spPr>
          <a:xfrm>
            <a:off x="4102462" y="4946800"/>
            <a:ext cx="10660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i="1" dirty="0" smtClean="0">
                <a:solidFill>
                  <a:srgbClr val="0070C0"/>
                </a:solidFill>
              </a:rPr>
              <a:t>99 900,0 </a:t>
            </a:r>
            <a:r>
              <a:rPr lang="ru-RU" sz="1050" b="1" i="1" dirty="0" err="1" smtClean="0">
                <a:solidFill>
                  <a:srgbClr val="0070C0"/>
                </a:solidFill>
              </a:rPr>
              <a:t>руб</a:t>
            </a:r>
            <a:endParaRPr lang="ru-RU" sz="1050" b="1" i="1" dirty="0" smtClean="0">
              <a:solidFill>
                <a:srgbClr val="0070C0"/>
              </a:solidFill>
            </a:endParaRPr>
          </a:p>
          <a:p>
            <a:pPr algn="ctr"/>
            <a:r>
              <a:rPr lang="ru-RU" sz="1050" b="1" i="1" dirty="0" smtClean="0">
                <a:solidFill>
                  <a:srgbClr val="0070C0"/>
                </a:solidFill>
              </a:rPr>
              <a:t>выборное оборудование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457056" y="4884536"/>
            <a:ext cx="1066005" cy="7463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i="1" dirty="0" smtClean="0">
                <a:solidFill>
                  <a:srgbClr val="0070C0"/>
                </a:solidFill>
              </a:rPr>
              <a:t>85 250,0 </a:t>
            </a:r>
            <a:r>
              <a:rPr lang="ru-RU" sz="1050" b="1" i="1" dirty="0" err="1" smtClean="0">
                <a:solidFill>
                  <a:srgbClr val="0070C0"/>
                </a:solidFill>
              </a:rPr>
              <a:t>руб</a:t>
            </a:r>
            <a:endParaRPr lang="ru-RU" sz="1050" b="1" i="1" dirty="0" smtClean="0">
              <a:solidFill>
                <a:srgbClr val="0070C0"/>
              </a:solidFill>
            </a:endParaRPr>
          </a:p>
          <a:p>
            <a:pPr algn="ctr"/>
            <a:r>
              <a:rPr lang="ru-RU" sz="1050" b="1" i="1" dirty="0" smtClean="0">
                <a:solidFill>
                  <a:srgbClr val="0070C0"/>
                </a:solidFill>
              </a:rPr>
              <a:t>выборное оборудование</a:t>
            </a:r>
          </a:p>
          <a:p>
            <a:pPr algn="ctr"/>
            <a:r>
              <a:rPr lang="ru-RU" sz="1050" b="1" i="1" dirty="0" smtClean="0">
                <a:solidFill>
                  <a:srgbClr val="0070C0"/>
                </a:solidFill>
              </a:rPr>
              <a:t>Для </a:t>
            </a:r>
            <a:r>
              <a:rPr lang="ru-RU" sz="1050" b="1" i="1" dirty="0" err="1" smtClean="0">
                <a:solidFill>
                  <a:srgbClr val="0070C0"/>
                </a:solidFill>
              </a:rPr>
              <a:t>уч</a:t>
            </a:r>
            <a:r>
              <a:rPr lang="ru-RU" sz="1050" b="1" i="1" dirty="0" smtClean="0">
                <a:solidFill>
                  <a:srgbClr val="0070C0"/>
                </a:solidFill>
              </a:rPr>
              <a:t> 3480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681192" y="4869160"/>
            <a:ext cx="11862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i="1" dirty="0" smtClean="0">
                <a:solidFill>
                  <a:srgbClr val="0070C0"/>
                </a:solidFill>
              </a:rPr>
              <a:t>1 153 775,0руб</a:t>
            </a:r>
          </a:p>
          <a:p>
            <a:pPr algn="ctr"/>
            <a:r>
              <a:rPr lang="ru-RU" sz="1050" b="1" i="1" dirty="0" smtClean="0">
                <a:solidFill>
                  <a:srgbClr val="0070C0"/>
                </a:solidFill>
              </a:rPr>
              <a:t>Питание избирательных комиссий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964918" y="4850002"/>
            <a:ext cx="11862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050" b="1" i="1" dirty="0" smtClean="0">
                <a:solidFill>
                  <a:srgbClr val="0070C0"/>
                </a:solidFill>
              </a:rPr>
              <a:t>93 530,0руб</a:t>
            </a:r>
          </a:p>
          <a:p>
            <a:pPr algn="ctr"/>
            <a:r>
              <a:rPr lang="ru-RU" sz="1050" b="1" i="1" dirty="0" smtClean="0">
                <a:solidFill>
                  <a:srgbClr val="0070C0"/>
                </a:solidFill>
              </a:rPr>
              <a:t>Транспорт для избирательных комиссий</a:t>
            </a:r>
          </a:p>
        </p:txBody>
      </p:sp>
      <p:pic>
        <p:nvPicPr>
          <p:cNvPr id="25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0249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541" y="0"/>
            <a:ext cx="9948399" cy="684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16496" y="764704"/>
            <a:ext cx="914501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AvantGarde" pitchFamily="2" charset="0"/>
              </a:rPr>
              <a:t>СФЕРА ВЗАИМОДЕЙСТВИЯ С НАСЕЛЕНИЕМ, ОБЩЕСТВЕННЫМИ ОБЪЕДИНЕНИЯМИ ГРАЖДАН, СРЕДСТВАМИ МАССОВОЙ ИНФОРМАЦИИ</a:t>
            </a:r>
            <a:endParaRPr lang="ru-RU" sz="2000" dirty="0">
              <a:solidFill>
                <a:srgbClr val="0070C0"/>
              </a:solidFill>
              <a:latin typeface="AvantGarde" pitchFamily="2" charset="0"/>
            </a:endParaRPr>
          </a:p>
        </p:txBody>
      </p:sp>
      <p:pic>
        <p:nvPicPr>
          <p:cNvPr id="20482" name="Picture 2" descr="C:\Users\Admin\Desktop\1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640" y="2276099"/>
            <a:ext cx="3740311" cy="4020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986778" y="2358148"/>
            <a:ext cx="2520280" cy="933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800"/>
              </a:lnSpc>
            </a:pPr>
            <a:r>
              <a:rPr lang="ru-RU" sz="900" b="1" dirty="0">
                <a:solidFill>
                  <a:schemeClr val="bg1"/>
                </a:solidFill>
                <a:cs typeface="Times New Roman" panose="02020603050405020304" pitchFamily="18" charset="0"/>
              </a:rPr>
              <a:t>Информирование населения района о деятельности органов исполнительной власти города Москвы и реализации государственных программ города Москвы проводится через сеть Интернет, в том числе официальный сайт управы Даниловского района;</a:t>
            </a:r>
          </a:p>
          <a:p>
            <a:endParaRPr lang="ru-RU" sz="800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992560" y="3375973"/>
            <a:ext cx="2520280" cy="9079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900" b="1" dirty="0">
                <a:solidFill>
                  <a:schemeClr val="bg1"/>
                </a:solidFill>
                <a:cs typeface="Times New Roman" panose="02020603050405020304" pitchFamily="18" charset="0"/>
              </a:rPr>
              <a:t>городские Интернет-порталы «Дома Москвы», «Наш город», «Портал открытых данных Правительства </a:t>
            </a:r>
            <a:r>
              <a:rPr lang="ru-RU" sz="9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Москвы</a:t>
            </a:r>
            <a:r>
              <a:rPr lang="ru-RU" sz="900" b="1" dirty="0">
                <a:solidFill>
                  <a:schemeClr val="bg1"/>
                </a:solidFill>
                <a:cs typeface="Times New Roman" panose="02020603050405020304" pitchFamily="18" charset="0"/>
              </a:rPr>
              <a:t>», «Портал государственных услуг города Москвы», «Активный гражданин»;</a:t>
            </a:r>
          </a:p>
          <a:p>
            <a:endParaRPr lang="ru-RU" sz="800" b="1" dirty="0">
              <a:solidFill>
                <a:schemeClr val="bg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986778" y="4490205"/>
            <a:ext cx="23762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dirty="0">
                <a:solidFill>
                  <a:schemeClr val="bg1"/>
                </a:solidFill>
                <a:cs typeface="Times New Roman" panose="02020603050405020304" pitchFamily="18" charset="0"/>
              </a:rPr>
              <a:t>информационные стенды на территории и информационные конструкции, размещенные внутри и около подъездов жилых </a:t>
            </a:r>
            <a:r>
              <a:rPr lang="ru-RU" sz="9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домов</a:t>
            </a:r>
            <a:endParaRPr lang="ru-RU" sz="900" b="1" dirty="0">
              <a:solidFill>
                <a:schemeClr val="bg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26227" y="5262880"/>
            <a:ext cx="252028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lvl="0" indent="-171450" algn="just">
              <a:buFont typeface="Wingdings" panose="05000000000000000000" pitchFamily="2" charset="2"/>
              <a:buChar char="ü"/>
            </a:pPr>
            <a:endParaRPr lang="ru-RU" sz="9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lvl="0" algn="just"/>
            <a:r>
              <a:rPr lang="ru-RU" sz="900" b="1" dirty="0" smtClean="0">
                <a:solidFill>
                  <a:schemeClr val="bg1"/>
                </a:solidFill>
              </a:rPr>
              <a:t>телефон «горячей линии» управы Даниловского района города Москвы: 8 (495) 952-00-11, по которому жители могут не только оставить заявку, но и получить справочную информацию.</a:t>
            </a:r>
            <a:endParaRPr lang="ru-RU" sz="900" b="1" dirty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endParaRPr lang="ru-RU" sz="800" b="1" dirty="0">
              <a:solidFill>
                <a:schemeClr val="bg1"/>
              </a:solidFill>
            </a:endParaRPr>
          </a:p>
        </p:txBody>
      </p:sp>
      <p:pic>
        <p:nvPicPr>
          <p:cNvPr id="11" name="Picture 2" descr="C:\Users\Admin\Desktop\1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7016" y="2232471"/>
            <a:ext cx="3740311" cy="4020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5238979" y="1770806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i="1" dirty="0"/>
              <a:t>Взаимодействие с общественными организациями </a:t>
            </a:r>
            <a:r>
              <a:rPr lang="ru-RU" sz="1200" b="1" i="1" dirty="0" smtClean="0"/>
              <a:t>района</a:t>
            </a:r>
            <a:endParaRPr lang="ru-RU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992560" y="1860260"/>
            <a:ext cx="345638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i="1" dirty="0" smtClean="0"/>
              <a:t>Информирование населения</a:t>
            </a:r>
            <a:endParaRPr lang="ru-RU" sz="1200" dirty="0"/>
          </a:p>
        </p:txBody>
      </p:sp>
      <p:sp>
        <p:nvSpPr>
          <p:cNvPr id="12" name="TextBox 11"/>
          <p:cNvSpPr txBox="1"/>
          <p:nvPr/>
        </p:nvSpPr>
        <p:spPr>
          <a:xfrm>
            <a:off x="6249144" y="2470999"/>
            <a:ext cx="237626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ru-RU" altLang="ru-RU" sz="105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Районный Совет ветеранов войны и труда</a:t>
            </a:r>
          </a:p>
          <a:p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5378518" y="3140968"/>
            <a:ext cx="216024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endParaRPr lang="ru-RU" altLang="ru-RU" b="1" dirty="0" smtClean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lvl="0" algn="ctr"/>
            <a:r>
              <a:rPr lang="ru-RU" altLang="ru-RU" sz="11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Добровольное общество многодетных семей «</a:t>
            </a:r>
            <a:r>
              <a:rPr lang="ru-RU" altLang="ru-RU" sz="1100" b="1" dirty="0" err="1" smtClean="0">
                <a:solidFill>
                  <a:schemeClr val="bg1"/>
                </a:solidFill>
                <a:cs typeface="Times New Roman" panose="02020603050405020304" pitchFamily="18" charset="0"/>
              </a:rPr>
              <a:t>Даниловский</a:t>
            </a:r>
            <a:r>
              <a:rPr lang="ru-RU" altLang="ru-RU" sz="11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 семейный дом» </a:t>
            </a:r>
          </a:p>
          <a:p>
            <a:endParaRPr lang="ru-RU" sz="1100" dirty="0"/>
          </a:p>
        </p:txBody>
      </p:sp>
      <p:sp>
        <p:nvSpPr>
          <p:cNvPr id="15" name="TextBox 14"/>
          <p:cNvSpPr txBox="1"/>
          <p:nvPr/>
        </p:nvSpPr>
        <p:spPr>
          <a:xfrm>
            <a:off x="6220194" y="4437112"/>
            <a:ext cx="2520280" cy="10464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altLang="ru-RU" sz="11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Региональная благотворительная общественная организация помощи социально не защищенным семьям с детьми-инвалидами «Чаша сердца»</a:t>
            </a:r>
          </a:p>
          <a:p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5457056" y="5265851"/>
            <a:ext cx="2160240" cy="8771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endParaRPr lang="ru-RU" altLang="ru-RU" b="1" dirty="0" smtClean="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lvl="0" algn="ctr"/>
            <a:r>
              <a:rPr lang="ru-RU" altLang="ru-RU" sz="1100" b="1" dirty="0" smtClean="0">
                <a:solidFill>
                  <a:schemeClr val="bg1"/>
                </a:solidFill>
                <a:cs typeface="Times New Roman" panose="02020603050405020304" pitchFamily="18" charset="0"/>
              </a:rPr>
              <a:t>Общественные советники Управы</a:t>
            </a:r>
          </a:p>
          <a:p>
            <a:endParaRPr lang="ru-RU" sz="1100" dirty="0"/>
          </a:p>
        </p:txBody>
      </p:sp>
      <p:pic>
        <p:nvPicPr>
          <p:cNvPr id="18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8040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541" y="0"/>
            <a:ext cx="9948399" cy="684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386001" y="764704"/>
            <a:ext cx="518457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AvantGarde" pitchFamily="2" charset="0"/>
              </a:rPr>
              <a:t>Молодежная  палата</a:t>
            </a:r>
            <a:endParaRPr lang="ru-RU" sz="2000" dirty="0">
              <a:solidFill>
                <a:srgbClr val="0070C0"/>
              </a:solidFill>
              <a:latin typeface="AvantGarde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6229" y="1268760"/>
            <a:ext cx="868412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solidFill>
                  <a:srgbClr val="0070C0"/>
                </a:solidFill>
              </a:rPr>
              <a:t>В Даниловском  районе проживает 10485 молодых людей в возрасте от 14 до 30 лет.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9892" y="1616601"/>
            <a:ext cx="8696795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/>
              <a:t>В настоящее время в Молодежной палате работает </a:t>
            </a:r>
            <a:r>
              <a:rPr lang="ru-RU" sz="1200" dirty="0" smtClean="0"/>
              <a:t>4 человека </a:t>
            </a:r>
            <a:r>
              <a:rPr lang="ru-RU" sz="1200" dirty="0"/>
              <a:t>(актив) и </a:t>
            </a:r>
            <a:r>
              <a:rPr lang="ru-RU" sz="1200" dirty="0" smtClean="0"/>
              <a:t>6 </a:t>
            </a:r>
            <a:r>
              <a:rPr lang="ru-RU" sz="1200" dirty="0"/>
              <a:t>человек (резерв)  в возрасте от 18 до 28 лет. </a:t>
            </a:r>
            <a:endParaRPr lang="ru-RU" sz="1200" dirty="0" smtClean="0"/>
          </a:p>
          <a:p>
            <a:endParaRPr lang="ru-RU" sz="1200" dirty="0"/>
          </a:p>
          <a:p>
            <a:r>
              <a:rPr lang="ru-RU" sz="1200" dirty="0"/>
              <a:t>В социальной сети ВКОНТАКТЕ открыта группа Молодежной палаты Даниловского района, разработан ее логотип. В настоящее время количество подписчиков группы </a:t>
            </a:r>
            <a:r>
              <a:rPr lang="ru-RU" sz="1200" dirty="0" smtClean="0"/>
              <a:t>245 человек.  </a:t>
            </a:r>
            <a:r>
              <a:rPr lang="ru-RU" sz="1200" dirty="0"/>
              <a:t>В ежедневном режиме размещается информация о работе Молодежной палаты Даниловского района</a:t>
            </a:r>
            <a:r>
              <a:rPr lang="ru-RU" sz="1200" dirty="0" smtClean="0"/>
              <a:t>.</a:t>
            </a:r>
          </a:p>
          <a:p>
            <a:endParaRPr lang="ru-RU" sz="1200" dirty="0"/>
          </a:p>
          <a:p>
            <a:r>
              <a:rPr lang="ru-RU" sz="1200" dirty="0"/>
              <a:t>За 2021 год </a:t>
            </a:r>
            <a:r>
              <a:rPr lang="ru-RU" sz="1200" dirty="0" smtClean="0"/>
              <a:t>Молодежная </a:t>
            </a:r>
            <a:r>
              <a:rPr lang="ru-RU" sz="1200" dirty="0"/>
              <a:t>палата провела </a:t>
            </a:r>
            <a:r>
              <a:rPr lang="ru-RU" sz="1200" b="1" dirty="0"/>
              <a:t>10 заседаний </a:t>
            </a:r>
            <a:r>
              <a:rPr lang="ru-RU" sz="1200" dirty="0"/>
              <a:t>в формате  </a:t>
            </a:r>
            <a:r>
              <a:rPr lang="ru-RU" sz="1200" dirty="0" smtClean="0"/>
              <a:t>видео-конференции</a:t>
            </a:r>
            <a:r>
              <a:rPr lang="ru-RU" sz="1200" dirty="0"/>
              <a:t>, </a:t>
            </a:r>
            <a:r>
              <a:rPr lang="ru-RU" sz="1200" b="1" dirty="0"/>
              <a:t>более  17 социальных,  досуговых, спортивных, патриотических мероприятий</a:t>
            </a:r>
            <a:r>
              <a:rPr lang="ru-RU" sz="1200" dirty="0"/>
              <a:t>, в том числе приняла участие в городских акциях. В  феврале месяце приняли активное участие в районном мероприятии  «Широкая масленица», провели  </a:t>
            </a:r>
            <a:r>
              <a:rPr lang="ru-RU" sz="1200" dirty="0" err="1"/>
              <a:t>мемориально</a:t>
            </a:r>
            <a:r>
              <a:rPr lang="ru-RU" sz="1200" dirty="0"/>
              <a:t> - патронатную акцию к 23 февраля по уходу за памятниками участникам Великой Отечественной войны. В период карантина  принимали участие в волонтерском движении - оказывали помощь жителям района по доставлению продуктов и необходимых товаров, а также сдавали кровь в донорском центре. В весенне-летний период активно участвовали в спортивных мероприятиях между Молодежными палатами Южного округа, самым популярным видом спорта  был футбол. </a:t>
            </a:r>
          </a:p>
          <a:p>
            <a:pPr lvl="0" algn="ctr"/>
            <a:endParaRPr lang="ru-RU" altLang="ru-RU" sz="1400" dirty="0">
              <a:solidFill>
                <a:srgbClr val="00B0F0"/>
              </a:solidFill>
              <a:latin typeface="+mj-lt"/>
              <a:cs typeface="Times New Roman" panose="02020603050405020304" pitchFamily="18" charset="0"/>
            </a:endParaRPr>
          </a:p>
          <a:p>
            <a:endParaRPr lang="ru-RU" sz="1400" dirty="0">
              <a:solidFill>
                <a:srgbClr val="00B0F0"/>
              </a:solidFill>
              <a:latin typeface="+mj-lt"/>
            </a:endParaRPr>
          </a:p>
        </p:txBody>
      </p:sp>
      <p:pic>
        <p:nvPicPr>
          <p:cNvPr id="8" name="Picture 2" descr="C:\Users\Admin\Desktop\даниловский район\5YTuzGhW9K0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607"/>
          <a:stretch/>
        </p:blipFill>
        <p:spPr bwMode="auto">
          <a:xfrm>
            <a:off x="632520" y="4221088"/>
            <a:ext cx="2016224" cy="21812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0707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541" y="0"/>
            <a:ext cx="9948399" cy="684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03166" y="836712"/>
            <a:ext cx="88569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AvantGarde" pitchFamily="2" charset="0"/>
              </a:rPr>
              <a:t>Об итогах проведения публичных слушаний и электронных общественных обсуждений в Даниловском районе города Москвы за 2021 год.</a:t>
            </a:r>
            <a:endParaRPr lang="ru-RU" sz="2000" dirty="0">
              <a:solidFill>
                <a:srgbClr val="0070C0"/>
              </a:solidFill>
              <a:latin typeface="AvantGarde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7580" y="1826604"/>
            <a:ext cx="856895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i="1" dirty="0">
                <a:solidFill>
                  <a:srgbClr val="0070C0"/>
                </a:solidFill>
              </a:rPr>
              <a:t>За период с 01.01.2021 по 31.12.2021 на территории Даниловского района проведено 20 электронных общественных обсуждений по следующим проектам:</a:t>
            </a:r>
            <a:endParaRPr lang="ru-RU" sz="1200" dirty="0">
              <a:solidFill>
                <a:srgbClr val="0070C0"/>
              </a:solidFill>
            </a:endParaRPr>
          </a:p>
          <a:p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977496" y="2385248"/>
            <a:ext cx="3801762" cy="36004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7496" y="2745287"/>
            <a:ext cx="3801762" cy="36004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977496" y="3105327"/>
            <a:ext cx="3801762" cy="36004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77496" y="3465367"/>
            <a:ext cx="3801762" cy="36004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7496" y="3825407"/>
            <a:ext cx="3801762" cy="36004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977496" y="4185446"/>
            <a:ext cx="3801762" cy="36004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977496" y="4545486"/>
            <a:ext cx="3801762" cy="36004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977496" y="4905526"/>
            <a:ext cx="3801762" cy="36004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977496" y="5265566"/>
            <a:ext cx="3801762" cy="36004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977496" y="5625606"/>
            <a:ext cx="3801762" cy="36004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4931658" y="2385248"/>
            <a:ext cx="3801762" cy="36004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4931658" y="2745287"/>
            <a:ext cx="3801762" cy="36004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4931658" y="3105327"/>
            <a:ext cx="3801762" cy="36004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931658" y="3465367"/>
            <a:ext cx="3801762" cy="36004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21" name="Прямоугольник 20"/>
          <p:cNvSpPr/>
          <p:nvPr/>
        </p:nvSpPr>
        <p:spPr>
          <a:xfrm>
            <a:off x="4931658" y="3825407"/>
            <a:ext cx="3801762" cy="36004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4931658" y="4185446"/>
            <a:ext cx="3801762" cy="36004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4931658" y="4545486"/>
            <a:ext cx="3801762" cy="36004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4931658" y="4905526"/>
            <a:ext cx="3801762" cy="36004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931658" y="5265566"/>
            <a:ext cx="3801762" cy="36004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4931658" y="5625606"/>
            <a:ext cx="3801762" cy="360040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200" dirty="0">
              <a:solidFill>
                <a:srgbClr val="0070C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051785" y="2365430"/>
            <a:ext cx="36004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b="1" i="1" dirty="0">
                <a:solidFill>
                  <a:srgbClr val="0070C0"/>
                </a:solidFill>
              </a:rPr>
              <a:t>проект внесения изменений в правила землепользования и застройки города Москвы в отношении территории по адресу: ЮАО, </a:t>
            </a:r>
            <a:r>
              <a:rPr lang="ru-RU" sz="700" b="1" i="1" dirty="0" err="1">
                <a:solidFill>
                  <a:srgbClr val="0070C0"/>
                </a:solidFill>
              </a:rPr>
              <a:t>Даниловский</a:t>
            </a:r>
            <a:r>
              <a:rPr lang="ru-RU" sz="700" b="1" i="1" dirty="0">
                <a:solidFill>
                  <a:srgbClr val="0070C0"/>
                </a:solidFill>
              </a:rPr>
              <a:t>, 5-я Кожуховская ул., 1</a:t>
            </a:r>
            <a:endParaRPr lang="ru-RU" sz="700" b="1" dirty="0">
              <a:solidFill>
                <a:srgbClr val="0070C0"/>
              </a:solidFill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051785" y="2769054"/>
            <a:ext cx="36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700" b="1" i="1" dirty="0">
                <a:solidFill>
                  <a:srgbClr val="0070C0"/>
                </a:solidFill>
              </a:rPr>
              <a:t>Проект внесения изменений в правила землепользования и застройки города Москвы в отношении территории по адресу: ЮАО, </a:t>
            </a:r>
            <a:r>
              <a:rPr lang="ru-RU" sz="700" b="1" i="1" dirty="0" err="1">
                <a:solidFill>
                  <a:srgbClr val="0070C0"/>
                </a:solidFill>
              </a:rPr>
              <a:t>Даниловский</a:t>
            </a:r>
            <a:r>
              <a:rPr lang="ru-RU" sz="700" b="1" i="1" dirty="0">
                <a:solidFill>
                  <a:srgbClr val="0070C0"/>
                </a:solidFill>
              </a:rPr>
              <a:t>, </a:t>
            </a:r>
            <a:r>
              <a:rPr lang="ru-RU" sz="700" b="1" i="1" dirty="0" err="1">
                <a:solidFill>
                  <a:srgbClr val="0070C0"/>
                </a:solidFill>
              </a:rPr>
              <a:t>Симоновская</a:t>
            </a:r>
            <a:r>
              <a:rPr lang="ru-RU" sz="700" b="1" i="1" dirty="0">
                <a:solidFill>
                  <a:srgbClr val="0070C0"/>
                </a:solidFill>
              </a:rPr>
              <a:t> наб., </a:t>
            </a:r>
            <a:endParaRPr lang="ru-RU" sz="700" b="1" dirty="0">
              <a:solidFill>
                <a:srgbClr val="0070C0"/>
              </a:solidFill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51785" y="3115831"/>
            <a:ext cx="36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700" b="1" i="1" dirty="0">
                <a:solidFill>
                  <a:srgbClr val="0070C0"/>
                </a:solidFill>
              </a:rPr>
              <a:t>Проект внесения изменений в правила землепользования и застройки города Москвы в отношении территории по адресу: </a:t>
            </a:r>
            <a:r>
              <a:rPr lang="ru-RU" sz="700" b="1" i="1" dirty="0" err="1">
                <a:solidFill>
                  <a:srgbClr val="0070C0"/>
                </a:solidFill>
              </a:rPr>
              <a:t>Дербеневская</a:t>
            </a:r>
            <a:r>
              <a:rPr lang="ru-RU" sz="700" b="1" i="1" dirty="0">
                <a:solidFill>
                  <a:srgbClr val="0070C0"/>
                </a:solidFill>
              </a:rPr>
              <a:t> ул., вл.9 </a:t>
            </a:r>
            <a:endParaRPr lang="ru-RU" sz="600" b="1" dirty="0">
              <a:solidFill>
                <a:srgbClr val="0070C0"/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51785" y="3485611"/>
            <a:ext cx="36426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700" b="1" i="1" dirty="0">
                <a:solidFill>
                  <a:srgbClr val="0070C0"/>
                </a:solidFill>
              </a:rPr>
              <a:t>Проект внесения изменений в правила землепользования и застройки города Москвы в отношении территории по адресу: ЮАО, </a:t>
            </a:r>
            <a:r>
              <a:rPr lang="ru-RU" sz="700" b="1" i="1" dirty="0" err="1">
                <a:solidFill>
                  <a:srgbClr val="0070C0"/>
                </a:solidFill>
              </a:rPr>
              <a:t>Даниловский</a:t>
            </a:r>
            <a:r>
              <a:rPr lang="ru-RU" sz="700" b="1" i="1" dirty="0">
                <a:solidFill>
                  <a:srgbClr val="0070C0"/>
                </a:solidFill>
              </a:rPr>
              <a:t>, </a:t>
            </a:r>
            <a:r>
              <a:rPr lang="ru-RU" sz="700" b="1" i="1" dirty="0" err="1">
                <a:solidFill>
                  <a:srgbClr val="0070C0"/>
                </a:solidFill>
              </a:rPr>
              <a:t>ул.Б.Тульская</a:t>
            </a:r>
            <a:r>
              <a:rPr lang="ru-RU" sz="700" b="1" i="1" dirty="0">
                <a:solidFill>
                  <a:srgbClr val="0070C0"/>
                </a:solidFill>
              </a:rPr>
              <a:t>, вл.19</a:t>
            </a:r>
            <a:endParaRPr lang="ru-RU" sz="500" b="1" dirty="0">
              <a:solidFill>
                <a:srgbClr val="0070C0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051785" y="3851538"/>
            <a:ext cx="36426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700" b="1" i="1" dirty="0">
                <a:solidFill>
                  <a:srgbClr val="0070C0"/>
                </a:solidFill>
              </a:rPr>
              <a:t>Проект внесения изменений в правила землепользования и застройки города Москвы в отношении территории по адресу: ЮАО, 2-й Кожуховский, вл.27 </a:t>
            </a:r>
            <a:endParaRPr lang="ru-RU" sz="400" b="1" dirty="0">
              <a:solidFill>
                <a:srgbClr val="0070C0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051785" y="4211577"/>
            <a:ext cx="37476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700" b="1" i="1" dirty="0">
                <a:solidFill>
                  <a:srgbClr val="0070C0"/>
                </a:solidFill>
              </a:rPr>
              <a:t>Проект внесения изменений в правила землепользования и застройки города Москвы в отношении территории по адресу: ЮАО, </a:t>
            </a:r>
            <a:r>
              <a:rPr lang="ru-RU" sz="700" b="1" i="1" dirty="0" err="1">
                <a:solidFill>
                  <a:srgbClr val="0070C0"/>
                </a:solidFill>
              </a:rPr>
              <a:t>Даниловский</a:t>
            </a:r>
            <a:r>
              <a:rPr lang="ru-RU" sz="700" b="1" i="1" dirty="0">
                <a:solidFill>
                  <a:srgbClr val="0070C0"/>
                </a:solidFill>
              </a:rPr>
              <a:t>, 2-й </a:t>
            </a:r>
            <a:r>
              <a:rPr lang="ru-RU" sz="700" b="1" i="1" dirty="0" err="1">
                <a:solidFill>
                  <a:srgbClr val="0070C0"/>
                </a:solidFill>
              </a:rPr>
              <a:t>Кожевнический</a:t>
            </a:r>
            <a:r>
              <a:rPr lang="ru-RU" sz="700" b="1" i="1" dirty="0">
                <a:solidFill>
                  <a:srgbClr val="0070C0"/>
                </a:solidFill>
              </a:rPr>
              <a:t> пер. </a:t>
            </a:r>
            <a:endParaRPr lang="ru-RU" sz="300" b="1" dirty="0">
              <a:solidFill>
                <a:srgbClr val="0070C0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051785" y="4567326"/>
            <a:ext cx="37476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700" b="1" dirty="0">
                <a:solidFill>
                  <a:srgbClr val="0070C0"/>
                </a:solidFill>
              </a:rPr>
              <a:t>Проект внесения изменений в правила землепользования и застройки города Москвы в отношении территории по адресу: ЮАО, 1-й </a:t>
            </a:r>
            <a:r>
              <a:rPr lang="ru-RU" sz="700" b="1" dirty="0" err="1">
                <a:solidFill>
                  <a:srgbClr val="0070C0"/>
                </a:solidFill>
              </a:rPr>
              <a:t>Рощинский</a:t>
            </a:r>
            <a:r>
              <a:rPr lang="ru-RU" sz="700" b="1" dirty="0">
                <a:solidFill>
                  <a:srgbClr val="0070C0"/>
                </a:solidFill>
              </a:rPr>
              <a:t> </a:t>
            </a:r>
            <a:r>
              <a:rPr lang="ru-RU" sz="700" b="1" dirty="0" err="1">
                <a:solidFill>
                  <a:srgbClr val="0070C0"/>
                </a:solidFill>
              </a:rPr>
              <a:t>пр</a:t>
            </a:r>
            <a:r>
              <a:rPr lang="ru-RU" sz="700" b="1" dirty="0">
                <a:solidFill>
                  <a:srgbClr val="0070C0"/>
                </a:solidFill>
              </a:rPr>
              <a:t>-д, вл.9 </a:t>
            </a:r>
            <a:endParaRPr lang="ru-RU" sz="200" b="1" dirty="0">
              <a:solidFill>
                <a:srgbClr val="0070C0"/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051785" y="4920390"/>
            <a:ext cx="37476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700" b="1" dirty="0">
                <a:solidFill>
                  <a:srgbClr val="0070C0"/>
                </a:solidFill>
              </a:rPr>
              <a:t>Проект планировки территории линейного объекта – реконструкция КЛ 110 </a:t>
            </a:r>
            <a:r>
              <a:rPr lang="ru-RU" sz="700" b="1" dirty="0" err="1">
                <a:solidFill>
                  <a:srgbClr val="0070C0"/>
                </a:solidFill>
              </a:rPr>
              <a:t>кВ</a:t>
            </a:r>
            <a:r>
              <a:rPr lang="ru-RU" sz="700" b="1" dirty="0">
                <a:solidFill>
                  <a:srgbClr val="0070C0"/>
                </a:solidFill>
              </a:rPr>
              <a:t> «Павелецкая-Таганская I, II</a:t>
            </a:r>
            <a:endParaRPr lang="ru-RU" sz="100" b="1" dirty="0">
              <a:solidFill>
                <a:srgbClr val="0070C0"/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051785" y="5273987"/>
            <a:ext cx="37476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700" b="1" dirty="0">
                <a:solidFill>
                  <a:srgbClr val="0070C0"/>
                </a:solidFill>
              </a:rPr>
              <a:t>Проект планировки территории линейного объекта – реконструкция КЛ 110 </a:t>
            </a:r>
            <a:r>
              <a:rPr lang="ru-RU" sz="700" b="1" dirty="0" err="1">
                <a:solidFill>
                  <a:srgbClr val="0070C0"/>
                </a:solidFill>
              </a:rPr>
              <a:t>кВ</a:t>
            </a:r>
            <a:r>
              <a:rPr lang="ru-RU" sz="700" b="1" dirty="0">
                <a:solidFill>
                  <a:srgbClr val="0070C0"/>
                </a:solidFill>
              </a:rPr>
              <a:t> «ТЭЦ-20 – Москворецкая I, II</a:t>
            </a:r>
            <a:endParaRPr lang="ru-RU" sz="100" b="1" dirty="0">
              <a:solidFill>
                <a:srgbClr val="0070C0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051785" y="5677869"/>
            <a:ext cx="374760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700" b="1" dirty="0">
                <a:solidFill>
                  <a:srgbClr val="0070C0"/>
                </a:solidFill>
              </a:rPr>
              <a:t>Проект внесения изменения в правила землепользования и застройки города Москвы в отношении территории по адресу: ЮАО, </a:t>
            </a:r>
            <a:r>
              <a:rPr lang="ru-RU" sz="700" b="1" dirty="0" err="1">
                <a:solidFill>
                  <a:srgbClr val="0070C0"/>
                </a:solidFill>
              </a:rPr>
              <a:t>Даниловский</a:t>
            </a:r>
            <a:r>
              <a:rPr lang="ru-RU" sz="700" b="1" dirty="0">
                <a:solidFill>
                  <a:srgbClr val="0070C0"/>
                </a:solidFill>
              </a:rPr>
              <a:t>, </a:t>
            </a:r>
            <a:r>
              <a:rPr lang="ru-RU" sz="700" b="1" dirty="0" err="1">
                <a:solidFill>
                  <a:srgbClr val="0070C0"/>
                </a:solidFill>
              </a:rPr>
              <a:t>ул.Летниковская</a:t>
            </a:r>
            <a:r>
              <a:rPr lang="ru-RU" sz="700" b="1" dirty="0">
                <a:solidFill>
                  <a:srgbClr val="0070C0"/>
                </a:solidFill>
              </a:rPr>
              <a:t>, вл. 11/10</a:t>
            </a:r>
            <a:endParaRPr lang="ru-RU" sz="100" b="1" dirty="0">
              <a:solidFill>
                <a:srgbClr val="0070C0"/>
              </a:solidFill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5012056" y="2378709"/>
            <a:ext cx="36004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b="1" dirty="0">
                <a:solidFill>
                  <a:srgbClr val="0070C0"/>
                </a:solidFill>
              </a:rPr>
              <a:t>Проект внесения изменений в правила землепользования и застройки города Москвы в отношении территории по адресу: ЮАО, </a:t>
            </a:r>
            <a:r>
              <a:rPr lang="ru-RU" sz="700" b="1" dirty="0" err="1">
                <a:solidFill>
                  <a:srgbClr val="0070C0"/>
                </a:solidFill>
              </a:rPr>
              <a:t>Даниловский</a:t>
            </a:r>
            <a:r>
              <a:rPr lang="ru-RU" sz="700" b="1" dirty="0">
                <a:solidFill>
                  <a:srgbClr val="0070C0"/>
                </a:solidFill>
              </a:rPr>
              <a:t>, </a:t>
            </a:r>
            <a:r>
              <a:rPr lang="ru-RU" sz="700" b="1" dirty="0" err="1">
                <a:solidFill>
                  <a:srgbClr val="0070C0"/>
                </a:solidFill>
              </a:rPr>
              <a:t>Кожевническая</a:t>
            </a:r>
            <a:r>
              <a:rPr lang="ru-RU" sz="700" b="1" dirty="0">
                <a:solidFill>
                  <a:srgbClr val="0070C0"/>
                </a:solidFill>
              </a:rPr>
              <a:t> ул., вл.16, стр.4 </a:t>
            </a:r>
            <a:endParaRPr lang="ru-RU" sz="600" b="1" dirty="0">
              <a:solidFill>
                <a:srgbClr val="0070C0"/>
              </a:solidFill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012056" y="2763797"/>
            <a:ext cx="36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b="1" dirty="0">
                <a:solidFill>
                  <a:srgbClr val="0070C0"/>
                </a:solidFill>
              </a:rPr>
              <a:t>Проект внесения изменений в правила землепользования и застройки города Москвы в отношении территории по адресу: </a:t>
            </a:r>
            <a:r>
              <a:rPr lang="ru-RU" sz="700" b="1" dirty="0" err="1">
                <a:solidFill>
                  <a:srgbClr val="0070C0"/>
                </a:solidFill>
              </a:rPr>
              <a:t>г.Москва</a:t>
            </a:r>
            <a:r>
              <a:rPr lang="ru-RU" sz="700" b="1" dirty="0">
                <a:solidFill>
                  <a:srgbClr val="0070C0"/>
                </a:solidFill>
              </a:rPr>
              <a:t>, </a:t>
            </a:r>
            <a:r>
              <a:rPr lang="ru-RU" sz="700" b="1" dirty="0" err="1">
                <a:solidFill>
                  <a:srgbClr val="0070C0"/>
                </a:solidFill>
              </a:rPr>
              <a:t>ул.Дербеневская</a:t>
            </a:r>
            <a:r>
              <a:rPr lang="ru-RU" sz="700" b="1" dirty="0">
                <a:solidFill>
                  <a:srgbClr val="0070C0"/>
                </a:solidFill>
              </a:rPr>
              <a:t>, вл.20 </a:t>
            </a:r>
            <a:endParaRPr lang="ru-RU" sz="500" b="1" dirty="0">
              <a:solidFill>
                <a:srgbClr val="0070C0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012056" y="3077598"/>
            <a:ext cx="36004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700" b="1" i="1" dirty="0">
                <a:solidFill>
                  <a:srgbClr val="0070C0"/>
                </a:solidFill>
              </a:rPr>
              <a:t>Проект внесения изменений в правила землепользования и застройки города Москвы в отношении территории по адресу: ЮАО, </a:t>
            </a:r>
            <a:r>
              <a:rPr lang="ru-RU" sz="700" b="1" i="1" dirty="0" err="1">
                <a:solidFill>
                  <a:srgbClr val="0070C0"/>
                </a:solidFill>
              </a:rPr>
              <a:t>Даниловский</a:t>
            </a:r>
            <a:r>
              <a:rPr lang="ru-RU" sz="700" b="1" i="1" dirty="0">
                <a:solidFill>
                  <a:srgbClr val="0070C0"/>
                </a:solidFill>
              </a:rPr>
              <a:t>, </a:t>
            </a:r>
            <a:r>
              <a:rPr lang="ru-RU" sz="700" b="1" i="1" dirty="0" err="1">
                <a:solidFill>
                  <a:srgbClr val="0070C0"/>
                </a:solidFill>
              </a:rPr>
              <a:t>ул.Трофимова</a:t>
            </a:r>
            <a:r>
              <a:rPr lang="ru-RU" sz="700" b="1" i="1" dirty="0">
                <a:solidFill>
                  <a:srgbClr val="0070C0"/>
                </a:solidFill>
              </a:rPr>
              <a:t>, вл.9, стр.1.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012056" y="3437638"/>
            <a:ext cx="36004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700" b="1" i="1" dirty="0">
                <a:solidFill>
                  <a:srgbClr val="0070C0"/>
                </a:solidFill>
              </a:rPr>
              <a:t>Проект планировки территории линейного объекта участка улично-дорожной сети – участка </a:t>
            </a:r>
            <a:r>
              <a:rPr lang="ru-RU" sz="700" b="1" i="1" dirty="0" err="1">
                <a:solidFill>
                  <a:srgbClr val="0070C0"/>
                </a:solidFill>
              </a:rPr>
              <a:t>Симоновской</a:t>
            </a:r>
            <a:r>
              <a:rPr lang="ru-RU" sz="700" b="1" i="1" dirty="0">
                <a:solidFill>
                  <a:srgbClr val="0070C0"/>
                </a:solidFill>
              </a:rPr>
              <a:t> набережной от </a:t>
            </a:r>
            <a:r>
              <a:rPr lang="ru-RU" sz="700" b="1" i="1" dirty="0" err="1">
                <a:solidFill>
                  <a:srgbClr val="0070C0"/>
                </a:solidFill>
              </a:rPr>
              <a:t>Крутицкой</a:t>
            </a:r>
            <a:r>
              <a:rPr lang="ru-RU" sz="700" b="1" i="1" dirty="0">
                <a:solidFill>
                  <a:srgbClr val="0070C0"/>
                </a:solidFill>
              </a:rPr>
              <a:t> набережной до улицы Ленинская Слобода.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012056" y="3825407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600" b="1" i="1" dirty="0">
                <a:solidFill>
                  <a:srgbClr val="0070C0"/>
                </a:solidFill>
              </a:rPr>
              <a:t>Проект планировки территории участка набережной Москвы-реки, ограниченной территорией природного комплекса № 230 «Озелененная территория на бывшей территории «ЗИЛ» и территорией природного комплекса № 57б «Набережная у Южного речного вокзала».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12056" y="4159315"/>
            <a:ext cx="3600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500" b="1" i="1" dirty="0">
                <a:solidFill>
                  <a:srgbClr val="0070C0"/>
                </a:solidFill>
              </a:rPr>
              <a:t>Проект внесения изменений в правила землепользования и застройки города Москвы в отношении территории участка набережной Москвы-реки, ограниченной территорией природного комплекса № 230 «Озелененная территория на бывшей территории «ЗИЛ» и территорией природного комплекса № 57б «Набережная у Южного речного вокзала».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012056" y="4517757"/>
            <a:ext cx="36004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700" b="1" dirty="0">
                <a:solidFill>
                  <a:srgbClr val="0070C0"/>
                </a:solidFill>
              </a:rPr>
              <a:t>Проект внесения изменений в правила землепользования и застройки города Москвы в отношении территории по адресу: ЮАО, </a:t>
            </a:r>
            <a:r>
              <a:rPr lang="ru-RU" sz="700" b="1" dirty="0" err="1">
                <a:solidFill>
                  <a:srgbClr val="0070C0"/>
                </a:solidFill>
              </a:rPr>
              <a:t>Даниловский</a:t>
            </a:r>
            <a:r>
              <a:rPr lang="ru-RU" sz="700" b="1" dirty="0">
                <a:solidFill>
                  <a:srgbClr val="0070C0"/>
                </a:solidFill>
              </a:rPr>
              <a:t>, улица Автозаводская, земельный участок 17/2 </a:t>
            </a:r>
            <a:endParaRPr lang="ru-RU" sz="500" b="1" i="1" dirty="0">
              <a:solidFill>
                <a:srgbClr val="0070C0"/>
              </a:solidFill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5012056" y="4875103"/>
            <a:ext cx="36004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700" b="1" i="1" dirty="0">
                <a:solidFill>
                  <a:srgbClr val="0070C0"/>
                </a:solidFill>
              </a:rPr>
              <a:t>Проект планировки территории линейного объекта – новая линия метрополитена через районы Бирюлево Западное и Бирюлево Восточное на территорию новой Москвы. Участок от станции «ЗИЛ» в район Бирюлево Западное.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5012056" y="5292913"/>
            <a:ext cx="36004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700" b="1" i="1" dirty="0">
                <a:solidFill>
                  <a:srgbClr val="0070C0"/>
                </a:solidFill>
              </a:rPr>
              <a:t>Проект планировки территории линейного объекта – реконструкция газопровода низкого давления по адресу: </a:t>
            </a:r>
            <a:r>
              <a:rPr lang="ru-RU" sz="700" b="1" i="1" dirty="0" err="1">
                <a:solidFill>
                  <a:srgbClr val="0070C0"/>
                </a:solidFill>
              </a:rPr>
              <a:t>г.Москва</a:t>
            </a:r>
            <a:r>
              <a:rPr lang="ru-RU" sz="700" b="1" i="1" dirty="0">
                <a:solidFill>
                  <a:srgbClr val="0070C0"/>
                </a:solidFill>
              </a:rPr>
              <a:t>, 1-й Кожуховский </a:t>
            </a:r>
            <a:r>
              <a:rPr lang="ru-RU" sz="700" b="1" i="1" dirty="0" err="1">
                <a:solidFill>
                  <a:srgbClr val="0070C0"/>
                </a:solidFill>
              </a:rPr>
              <a:t>пр</a:t>
            </a:r>
            <a:r>
              <a:rPr lang="ru-RU" sz="700" b="1" i="1" dirty="0">
                <a:solidFill>
                  <a:srgbClr val="0070C0"/>
                </a:solidFill>
              </a:rPr>
              <a:t>-д, Автозаводская ул.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12056" y="5608497"/>
            <a:ext cx="3600400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700" b="1" dirty="0">
                <a:solidFill>
                  <a:srgbClr val="0070C0"/>
                </a:solidFill>
              </a:rPr>
              <a:t>Проект внесения изменений в правила землепользования и застройки города Москвы в отношении территории по адресу: ЮАО, </a:t>
            </a:r>
            <a:r>
              <a:rPr lang="ru-RU" sz="700" b="1" dirty="0" err="1">
                <a:solidFill>
                  <a:srgbClr val="0070C0"/>
                </a:solidFill>
              </a:rPr>
              <a:t>Даниловский</a:t>
            </a:r>
            <a:r>
              <a:rPr lang="ru-RU" sz="700" b="1" dirty="0">
                <a:solidFill>
                  <a:srgbClr val="0070C0"/>
                </a:solidFill>
              </a:rPr>
              <a:t>, </a:t>
            </a:r>
            <a:r>
              <a:rPr lang="ru-RU" sz="700" b="1" dirty="0" err="1">
                <a:solidFill>
                  <a:srgbClr val="0070C0"/>
                </a:solidFill>
              </a:rPr>
              <a:t>ул.Дербеневская</a:t>
            </a:r>
            <a:r>
              <a:rPr lang="ru-RU" sz="700" b="1" dirty="0">
                <a:solidFill>
                  <a:srgbClr val="0070C0"/>
                </a:solidFill>
              </a:rPr>
              <a:t>, вл.1; вл.1, стр.6</a:t>
            </a:r>
            <a:endParaRPr lang="ru-RU" sz="600" b="1" i="1" dirty="0">
              <a:solidFill>
                <a:srgbClr val="0070C0"/>
              </a:solidFill>
            </a:endParaRPr>
          </a:p>
        </p:txBody>
      </p:sp>
      <p:pic>
        <p:nvPicPr>
          <p:cNvPr id="47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253714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1818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541" y="0"/>
            <a:ext cx="9948399" cy="684721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8504" y="836712"/>
            <a:ext cx="921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solidFill>
                  <a:srgbClr val="0070C0"/>
                </a:solidFill>
                <a:latin typeface="AvantGarde" pitchFamily="2" charset="0"/>
              </a:rPr>
              <a:t>Рассмотрение индивидуальных и коллективных обращений граждан.</a:t>
            </a:r>
            <a:endParaRPr lang="ru-RU" sz="2000" dirty="0">
              <a:solidFill>
                <a:srgbClr val="0070C0"/>
              </a:solidFill>
              <a:latin typeface="AvantGarde" pitchFamily="2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3306" y="1696727"/>
            <a:ext cx="3024336" cy="422528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877120" y="3352911"/>
            <a:ext cx="101534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4002</a:t>
            </a:r>
          </a:p>
          <a:p>
            <a:pPr algn="ctr"/>
            <a:r>
              <a:rPr lang="ru-RU" sz="1200" b="1" dirty="0" smtClean="0"/>
              <a:t>Обращений </a:t>
            </a:r>
          </a:p>
          <a:p>
            <a:pPr algn="ctr"/>
            <a:r>
              <a:rPr lang="ru-RU" sz="1200" b="1" dirty="0" smtClean="0"/>
              <a:t>граждан </a:t>
            </a:r>
          </a:p>
          <a:p>
            <a:pPr algn="ctr"/>
            <a:r>
              <a:rPr lang="ru-RU" sz="1200" b="1" dirty="0" smtClean="0"/>
              <a:t>поступило</a:t>
            </a:r>
            <a:endParaRPr lang="ru-RU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953540" y="1711081"/>
            <a:ext cx="1167307" cy="8822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2975 </a:t>
            </a:r>
          </a:p>
          <a:p>
            <a:pPr algn="ctr">
              <a:lnSpc>
                <a:spcPts val="1000"/>
              </a:lnSpc>
            </a:pPr>
            <a:r>
              <a:rPr lang="ru-RU" sz="1050" dirty="0" smtClean="0">
                <a:solidFill>
                  <a:srgbClr val="0070C0"/>
                </a:solidFill>
              </a:rPr>
              <a:t>Из различных</a:t>
            </a:r>
          </a:p>
          <a:p>
            <a:pPr algn="ctr">
              <a:lnSpc>
                <a:spcPts val="1000"/>
              </a:lnSpc>
            </a:pPr>
            <a:r>
              <a:rPr lang="ru-RU" sz="1050" dirty="0" smtClean="0">
                <a:solidFill>
                  <a:srgbClr val="0070C0"/>
                </a:solidFill>
              </a:rPr>
              <a:t> организаций</a:t>
            </a:r>
          </a:p>
          <a:p>
            <a:pPr algn="ctr">
              <a:lnSpc>
                <a:spcPts val="1000"/>
              </a:lnSpc>
            </a:pPr>
            <a:r>
              <a:rPr lang="ru-RU" sz="1050" dirty="0" smtClean="0">
                <a:solidFill>
                  <a:srgbClr val="0070C0"/>
                </a:solidFill>
              </a:rPr>
              <a:t>(префектура, </a:t>
            </a:r>
            <a:r>
              <a:rPr lang="ru-RU" sz="1050" dirty="0" smtClean="0">
                <a:solidFill>
                  <a:srgbClr val="0070C0"/>
                </a:solidFill>
              </a:rPr>
              <a:t>ГД, </a:t>
            </a:r>
            <a:endParaRPr lang="ru-RU" sz="1050" dirty="0" smtClean="0">
              <a:solidFill>
                <a:srgbClr val="0070C0"/>
              </a:solidFill>
            </a:endParaRPr>
          </a:p>
          <a:p>
            <a:pPr algn="ctr">
              <a:lnSpc>
                <a:spcPts val="1000"/>
              </a:lnSpc>
            </a:pPr>
            <a:r>
              <a:rPr lang="ru-RU" sz="1050" dirty="0" smtClean="0">
                <a:solidFill>
                  <a:srgbClr val="0070C0"/>
                </a:solidFill>
              </a:rPr>
              <a:t>МГД, и </a:t>
            </a:r>
            <a:r>
              <a:rPr lang="ru-RU" sz="1050" dirty="0" smtClean="0">
                <a:solidFill>
                  <a:srgbClr val="0070C0"/>
                </a:solidFill>
              </a:rPr>
              <a:t>др.) </a:t>
            </a:r>
            <a:endParaRPr lang="ru-RU" sz="1050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199815" y="2307517"/>
            <a:ext cx="894797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</a:rPr>
              <a:t>1 </a:t>
            </a:r>
          </a:p>
          <a:p>
            <a:pPr algn="ctr"/>
            <a:r>
              <a:rPr lang="ru-RU" sz="1050" dirty="0" smtClean="0">
                <a:solidFill>
                  <a:srgbClr val="0070C0"/>
                </a:solidFill>
              </a:rPr>
              <a:t>Из Аппарата</a:t>
            </a:r>
          </a:p>
          <a:p>
            <a:pPr algn="ctr"/>
            <a:r>
              <a:rPr lang="ru-RU" sz="1050" dirty="0" smtClean="0">
                <a:solidFill>
                  <a:srgbClr val="0070C0"/>
                </a:solidFill>
              </a:rPr>
              <a:t>Мэра</a:t>
            </a:r>
            <a:endParaRPr lang="ru-RU" sz="1050" dirty="0">
              <a:solidFill>
                <a:srgbClr val="0070C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700740" y="5081416"/>
            <a:ext cx="1162498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682 </a:t>
            </a:r>
          </a:p>
          <a:p>
            <a:pPr algn="ctr"/>
            <a:r>
              <a:rPr lang="ru-RU" sz="1050" dirty="0" smtClean="0">
                <a:solidFill>
                  <a:schemeClr val="bg1"/>
                </a:solidFill>
              </a:rPr>
              <a:t>На официальный</a:t>
            </a:r>
          </a:p>
          <a:p>
            <a:pPr algn="ctr"/>
            <a:r>
              <a:rPr lang="ru-RU" sz="1050" dirty="0" smtClean="0">
                <a:solidFill>
                  <a:schemeClr val="bg1"/>
                </a:solidFill>
              </a:rPr>
              <a:t>Сайт управы</a:t>
            </a:r>
            <a:endParaRPr lang="ru-RU" sz="1050" dirty="0">
              <a:solidFill>
                <a:schemeClr val="bg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062573" y="4703213"/>
            <a:ext cx="910826" cy="6924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332</a:t>
            </a:r>
          </a:p>
          <a:p>
            <a:pPr algn="ctr"/>
            <a:r>
              <a:rPr lang="ru-RU" sz="1050" dirty="0" smtClean="0">
                <a:solidFill>
                  <a:schemeClr val="bg1"/>
                </a:solidFill>
              </a:rPr>
              <a:t>Письменных</a:t>
            </a:r>
          </a:p>
          <a:p>
            <a:pPr algn="ctr"/>
            <a:r>
              <a:rPr lang="ru-RU" sz="1050" dirty="0" smtClean="0">
                <a:solidFill>
                  <a:schemeClr val="bg1"/>
                </a:solidFill>
              </a:rPr>
              <a:t>обращений</a:t>
            </a:r>
            <a:endParaRPr lang="ru-RU" sz="1050" dirty="0">
              <a:solidFill>
                <a:schemeClr val="bg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612389" y="3578366"/>
            <a:ext cx="891590" cy="5309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bg1"/>
                </a:solidFill>
              </a:rPr>
              <a:t>13</a:t>
            </a:r>
          </a:p>
          <a:p>
            <a:pPr algn="ctr"/>
            <a:r>
              <a:rPr lang="ru-RU" sz="1050" dirty="0" smtClean="0">
                <a:solidFill>
                  <a:schemeClr val="bg1"/>
                </a:solidFill>
              </a:rPr>
              <a:t>В приемную</a:t>
            </a:r>
            <a:endParaRPr lang="ru-RU" sz="1050" dirty="0">
              <a:solidFill>
                <a:schemeClr val="bg1"/>
              </a:solidFill>
            </a:endParaRP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1128140988"/>
              </p:ext>
            </p:extLst>
          </p:nvPr>
        </p:nvGraphicFramePr>
        <p:xfrm>
          <a:off x="3728864" y="2060848"/>
          <a:ext cx="5481469" cy="31724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4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4271" y="116632"/>
            <a:ext cx="680120" cy="809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82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2541" y="0"/>
            <a:ext cx="9948399" cy="6847217"/>
          </a:xfrm>
          <a:prstGeom prst="rect">
            <a:avLst/>
          </a:prstGeom>
        </p:spPr>
      </p:pic>
      <p:pic>
        <p:nvPicPr>
          <p:cNvPr id="6" name="Picture 2" descr="C:\Users\Admin\Desktop\даниловский район\149089_origi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32920" y="1600201"/>
            <a:ext cx="1572710" cy="18722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410763" y="908720"/>
            <a:ext cx="92170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70C0"/>
                </a:solidFill>
                <a:latin typeface="AvantGarde" pitchFamily="2" charset="0"/>
              </a:rPr>
              <a:t>Взаимодействие с органами  самоуправления</a:t>
            </a:r>
            <a:endParaRPr lang="ru-RU" sz="2000" dirty="0">
              <a:solidFill>
                <a:srgbClr val="0070C0"/>
              </a:solidFill>
              <a:latin typeface="AvantGarde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08584" y="3717032"/>
            <a:ext cx="79208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i="1" dirty="0" smtClean="0">
                <a:solidFill>
                  <a:srgbClr val="0070C0"/>
                </a:solidFill>
              </a:rPr>
              <a:t>Выражаем огромную благодарность </a:t>
            </a:r>
            <a:r>
              <a:rPr lang="ru-RU" i="1" dirty="0">
                <a:solidFill>
                  <a:srgbClr val="0070C0"/>
                </a:solidFill>
              </a:rPr>
              <a:t>депутатам Совета депутатов муниципального округа за их поддержку, понимание и помощь в достижении наших общих целей в социально-экономическом развитии Даниловского района </a:t>
            </a:r>
            <a:r>
              <a:rPr lang="ru-RU" i="1" dirty="0" smtClean="0">
                <a:solidFill>
                  <a:srgbClr val="0070C0"/>
                </a:solidFill>
              </a:rPr>
              <a:t>на </a:t>
            </a:r>
            <a:r>
              <a:rPr lang="ru-RU" i="1" dirty="0">
                <a:solidFill>
                  <a:srgbClr val="0070C0"/>
                </a:solidFill>
              </a:rPr>
              <a:t>благо жителей нашего района.</a:t>
            </a:r>
            <a:endParaRPr lang="ru-RU" dirty="0">
              <a:solidFill>
                <a:srgbClr val="0070C0"/>
              </a:solidFill>
            </a:endParaRPr>
          </a:p>
          <a:p>
            <a:pPr algn="ctr"/>
            <a:r>
              <a:rPr lang="ru-RU" i="1" dirty="0">
                <a:solidFill>
                  <a:srgbClr val="0070C0"/>
                </a:solidFill>
              </a:rPr>
              <a:t>Надеюсь </a:t>
            </a:r>
            <a:r>
              <a:rPr lang="ru-RU" i="1" dirty="0" smtClean="0">
                <a:solidFill>
                  <a:srgbClr val="0070C0"/>
                </a:solidFill>
              </a:rPr>
              <a:t>на </a:t>
            </a:r>
            <a:r>
              <a:rPr lang="ru-RU" i="1" dirty="0">
                <a:solidFill>
                  <a:srgbClr val="0070C0"/>
                </a:solidFill>
              </a:rPr>
              <a:t>дальнейшее плодотворное сотрудничество и успешную реализацию многочисленных планов работы в 2022  году.</a:t>
            </a:r>
            <a:endParaRPr lang="ru-RU" dirty="0">
              <a:solidFill>
                <a:srgbClr val="0070C0"/>
              </a:solidFill>
            </a:endParaRPr>
          </a:p>
          <a:p>
            <a:r>
              <a:rPr lang="ru-RU" dirty="0"/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722418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6562</TotalTime>
  <Words>6130</Words>
  <Application>Microsoft Office PowerPoint</Application>
  <PresentationFormat>Лист A4 (210x297 мм)</PresentationFormat>
  <Paragraphs>697</Paragraphs>
  <Slides>58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58</vt:i4>
      </vt:variant>
    </vt:vector>
  </HeadingPairs>
  <TitlesOfParts>
    <vt:vector size="66" baseType="lpstr">
      <vt:lpstr>Arial</vt:lpstr>
      <vt:lpstr>AvantGarde</vt:lpstr>
      <vt:lpstr>Calibri</vt:lpstr>
      <vt:lpstr>Century Gothic</vt:lpstr>
      <vt:lpstr>Lato Medium</vt:lpstr>
      <vt:lpstr>Times New Roman</vt:lpstr>
      <vt:lpstr>Wingdings</vt:lpstr>
      <vt:lpstr>Тема Office</vt:lpstr>
      <vt:lpstr>Презентация PowerPoint</vt:lpstr>
      <vt:lpstr>Общие характеристики Даниловского района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Гостева Яна Евгеньевна</cp:lastModifiedBy>
  <cp:revision>130</cp:revision>
  <dcterms:created xsi:type="dcterms:W3CDTF">2022-02-03T06:54:49Z</dcterms:created>
  <dcterms:modified xsi:type="dcterms:W3CDTF">2022-02-11T06:26:10Z</dcterms:modified>
</cp:coreProperties>
</file>